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302" r:id="rId2"/>
    <p:sldId id="259" r:id="rId3"/>
    <p:sldId id="256" r:id="rId4"/>
    <p:sldId id="304" r:id="rId5"/>
    <p:sldId id="306" r:id="rId6"/>
    <p:sldId id="309" r:id="rId7"/>
    <p:sldId id="305" r:id="rId8"/>
    <p:sldId id="307" r:id="rId9"/>
    <p:sldId id="308" r:id="rId10"/>
    <p:sldId id="310" r:id="rId11"/>
    <p:sldId id="313" r:id="rId12"/>
    <p:sldId id="278" r:id="rId13"/>
    <p:sldId id="280" r:id="rId14"/>
    <p:sldId id="282" r:id="rId15"/>
    <p:sldId id="283" r:id="rId16"/>
    <p:sldId id="284" r:id="rId17"/>
    <p:sldId id="285" r:id="rId18"/>
    <p:sldId id="320" r:id="rId19"/>
    <p:sldId id="321" r:id="rId20"/>
    <p:sldId id="317" r:id="rId21"/>
    <p:sldId id="263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14"/>
    <a:srgbClr val="FBEEC9"/>
    <a:srgbClr val="A1173E"/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3" autoAdjust="0"/>
    <p:restoredTop sz="95226" autoAdjust="0"/>
  </p:normalViewPr>
  <p:slideViewPr>
    <p:cSldViewPr snapToGrid="0">
      <p:cViewPr varScale="1">
        <p:scale>
          <a:sx n="78" d="100"/>
          <a:sy n="78" d="100"/>
        </p:scale>
        <p:origin x="31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AA943-EE59-4E61-A15B-D427310811FB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8A6F-87A9-49E4-9C3A-E21F06D1920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1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SLIDES_API4076852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SLIDES_API40768524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SLIDES_API40768524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82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3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314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Single user slide - v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9194800" y="-38100"/>
            <a:ext cx="2997300" cy="689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2202800" y="2413000"/>
            <a:ext cx="8140800" cy="29463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7" name="Google Shape;297;p35"/>
          <p:cNvSpPr txBox="1">
            <a:spLocks noGrp="1"/>
          </p:cNvSpPr>
          <p:nvPr>
            <p:ph type="body" idx="1"/>
          </p:nvPr>
        </p:nvSpPr>
        <p:spPr>
          <a:xfrm>
            <a:off x="4268867" y="3134397"/>
            <a:ext cx="5143200" cy="4281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3"/>
          </p:nvPr>
        </p:nvSpPr>
        <p:spPr>
          <a:xfrm>
            <a:off x="4268867" y="2706403"/>
            <a:ext cx="5143200" cy="428100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4"/>
          </p:nvPr>
        </p:nvSpPr>
        <p:spPr>
          <a:xfrm>
            <a:off x="4268867" y="3562400"/>
            <a:ext cx="5143200" cy="17013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895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85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161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13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58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71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64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17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09.08.2024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27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1.xml"/><Relationship Id="rId21" Type="http://schemas.openxmlformats.org/officeDocument/2006/relationships/image" Target="../media/image30.png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20" Type="http://schemas.openxmlformats.org/officeDocument/2006/relationships/image" Target="../media/image29.sv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10" Type="http://schemas.openxmlformats.org/officeDocument/2006/relationships/tags" Target="../tags/tag138.xml"/><Relationship Id="rId19" Type="http://schemas.openxmlformats.org/officeDocument/2006/relationships/image" Target="../media/image28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13" Type="http://schemas.openxmlformats.org/officeDocument/2006/relationships/tags" Target="../tags/tag158.xml"/><Relationship Id="rId18" Type="http://schemas.openxmlformats.org/officeDocument/2006/relationships/tags" Target="../tags/tag163.xml"/><Relationship Id="rId26" Type="http://schemas.openxmlformats.org/officeDocument/2006/relationships/image" Target="../media/image41.png"/><Relationship Id="rId3" Type="http://schemas.openxmlformats.org/officeDocument/2006/relationships/tags" Target="../tags/tag148.xml"/><Relationship Id="rId21" Type="http://schemas.openxmlformats.org/officeDocument/2006/relationships/tags" Target="../tags/tag166.xml"/><Relationship Id="rId7" Type="http://schemas.openxmlformats.org/officeDocument/2006/relationships/tags" Target="../tags/tag152.xml"/><Relationship Id="rId12" Type="http://schemas.openxmlformats.org/officeDocument/2006/relationships/tags" Target="../tags/tag157.xml"/><Relationship Id="rId17" Type="http://schemas.openxmlformats.org/officeDocument/2006/relationships/tags" Target="../tags/tag162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147.xml"/><Relationship Id="rId16" Type="http://schemas.openxmlformats.org/officeDocument/2006/relationships/tags" Target="../tags/tag161.xml"/><Relationship Id="rId20" Type="http://schemas.openxmlformats.org/officeDocument/2006/relationships/tags" Target="../tags/tag165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tags" Target="../tags/tag156.xml"/><Relationship Id="rId24" Type="http://schemas.openxmlformats.org/officeDocument/2006/relationships/tags" Target="../tags/tag169.xml"/><Relationship Id="rId5" Type="http://schemas.openxmlformats.org/officeDocument/2006/relationships/tags" Target="../tags/tag150.xml"/><Relationship Id="rId15" Type="http://schemas.openxmlformats.org/officeDocument/2006/relationships/tags" Target="../tags/tag160.xml"/><Relationship Id="rId23" Type="http://schemas.openxmlformats.org/officeDocument/2006/relationships/tags" Target="../tags/tag168.xml"/><Relationship Id="rId28" Type="http://schemas.openxmlformats.org/officeDocument/2006/relationships/image" Target="../media/image43.png"/><Relationship Id="rId10" Type="http://schemas.openxmlformats.org/officeDocument/2006/relationships/tags" Target="../tags/tag155.xml"/><Relationship Id="rId19" Type="http://schemas.openxmlformats.org/officeDocument/2006/relationships/tags" Target="../tags/tag164.xml"/><Relationship Id="rId4" Type="http://schemas.openxmlformats.org/officeDocument/2006/relationships/tags" Target="../tags/tag149.xml"/><Relationship Id="rId9" Type="http://schemas.openxmlformats.org/officeDocument/2006/relationships/tags" Target="../tags/tag154.xml"/><Relationship Id="rId14" Type="http://schemas.openxmlformats.org/officeDocument/2006/relationships/tags" Target="../tags/tag159.xml"/><Relationship Id="rId22" Type="http://schemas.openxmlformats.org/officeDocument/2006/relationships/tags" Target="../tags/tag167.xml"/><Relationship Id="rId27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182.xml"/><Relationship Id="rId18" Type="http://schemas.openxmlformats.org/officeDocument/2006/relationships/tags" Target="../tags/tag187.xml"/><Relationship Id="rId26" Type="http://schemas.openxmlformats.org/officeDocument/2006/relationships/tags" Target="../tags/tag195.xml"/><Relationship Id="rId39" Type="http://schemas.openxmlformats.org/officeDocument/2006/relationships/image" Target="../media/image54.png"/><Relationship Id="rId21" Type="http://schemas.openxmlformats.org/officeDocument/2006/relationships/tags" Target="../tags/tag190.xml"/><Relationship Id="rId34" Type="http://schemas.openxmlformats.org/officeDocument/2006/relationships/image" Target="../media/image49.svg"/><Relationship Id="rId7" Type="http://schemas.openxmlformats.org/officeDocument/2006/relationships/tags" Target="../tags/tag176.xml"/><Relationship Id="rId12" Type="http://schemas.openxmlformats.org/officeDocument/2006/relationships/tags" Target="../tags/tag181.xml"/><Relationship Id="rId17" Type="http://schemas.openxmlformats.org/officeDocument/2006/relationships/tags" Target="../tags/tag186.xml"/><Relationship Id="rId25" Type="http://schemas.openxmlformats.org/officeDocument/2006/relationships/tags" Target="../tags/tag194.xml"/><Relationship Id="rId33" Type="http://schemas.openxmlformats.org/officeDocument/2006/relationships/image" Target="../media/image48.png"/><Relationship Id="rId38" Type="http://schemas.openxmlformats.org/officeDocument/2006/relationships/image" Target="../media/image53.svg"/><Relationship Id="rId2" Type="http://schemas.openxmlformats.org/officeDocument/2006/relationships/tags" Target="../tags/tag171.xml"/><Relationship Id="rId16" Type="http://schemas.openxmlformats.org/officeDocument/2006/relationships/tags" Target="../tags/tag185.xml"/><Relationship Id="rId20" Type="http://schemas.openxmlformats.org/officeDocument/2006/relationships/tags" Target="../tags/tag189.xml"/><Relationship Id="rId29" Type="http://schemas.openxmlformats.org/officeDocument/2006/relationships/image" Target="../media/image44.png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tags" Target="../tags/tag180.xml"/><Relationship Id="rId24" Type="http://schemas.openxmlformats.org/officeDocument/2006/relationships/tags" Target="../tags/tag193.xml"/><Relationship Id="rId32" Type="http://schemas.openxmlformats.org/officeDocument/2006/relationships/image" Target="../media/image47.svg"/><Relationship Id="rId37" Type="http://schemas.openxmlformats.org/officeDocument/2006/relationships/image" Target="../media/image52.png"/><Relationship Id="rId40" Type="http://schemas.openxmlformats.org/officeDocument/2006/relationships/image" Target="../media/image55.svg"/><Relationship Id="rId5" Type="http://schemas.openxmlformats.org/officeDocument/2006/relationships/tags" Target="../tags/tag174.xml"/><Relationship Id="rId15" Type="http://schemas.openxmlformats.org/officeDocument/2006/relationships/tags" Target="../tags/tag184.xml"/><Relationship Id="rId23" Type="http://schemas.openxmlformats.org/officeDocument/2006/relationships/tags" Target="../tags/tag192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51.svg"/><Relationship Id="rId10" Type="http://schemas.openxmlformats.org/officeDocument/2006/relationships/tags" Target="../tags/tag179.xml"/><Relationship Id="rId19" Type="http://schemas.openxmlformats.org/officeDocument/2006/relationships/tags" Target="../tags/tag188.xml"/><Relationship Id="rId31" Type="http://schemas.openxmlformats.org/officeDocument/2006/relationships/image" Target="../media/image46.png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tags" Target="../tags/tag183.xml"/><Relationship Id="rId22" Type="http://schemas.openxmlformats.org/officeDocument/2006/relationships/tags" Target="../tags/tag191.xml"/><Relationship Id="rId27" Type="http://schemas.openxmlformats.org/officeDocument/2006/relationships/tags" Target="../tags/tag196.xml"/><Relationship Id="rId30" Type="http://schemas.openxmlformats.org/officeDocument/2006/relationships/image" Target="../media/image45.svg"/><Relationship Id="rId35" Type="http://schemas.openxmlformats.org/officeDocument/2006/relationships/image" Target="../media/image50.png"/><Relationship Id="rId8" Type="http://schemas.openxmlformats.org/officeDocument/2006/relationships/tags" Target="../tags/tag177.xml"/><Relationship Id="rId3" Type="http://schemas.openxmlformats.org/officeDocument/2006/relationships/tags" Target="../tags/tag1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7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6.jpeg"/><Relationship Id="rId5" Type="http://schemas.openxmlformats.org/officeDocument/2006/relationships/tags" Target="../tags/tag19.xml"/><Relationship Id="rId10" Type="http://schemas.openxmlformats.org/officeDocument/2006/relationships/image" Target="../media/image5.png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image" Target="../media/image9.sv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image" Target="../media/image8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10" Type="http://schemas.openxmlformats.org/officeDocument/2006/relationships/tags" Target="../tags/tag32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26" Type="http://schemas.openxmlformats.org/officeDocument/2006/relationships/slideLayout" Target="../slideLayouts/slideLayout7.xml"/><Relationship Id="rId21" Type="http://schemas.openxmlformats.org/officeDocument/2006/relationships/tags" Target="../tags/tag100.xml"/><Relationship Id="rId34" Type="http://schemas.openxmlformats.org/officeDocument/2006/relationships/image" Target="../media/image18.svg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image" Target="../media/image17.png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29" Type="http://schemas.openxmlformats.org/officeDocument/2006/relationships/image" Target="../media/image13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tags" Target="../tags/tag103.xml"/><Relationship Id="rId32" Type="http://schemas.openxmlformats.org/officeDocument/2006/relationships/image" Target="../media/image16.svg"/><Relationship Id="rId37" Type="http://schemas.openxmlformats.org/officeDocument/2006/relationships/image" Target="../media/image21.png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image" Target="../media/image12.svg"/><Relationship Id="rId36" Type="http://schemas.openxmlformats.org/officeDocument/2006/relationships/image" Target="../media/image20.svg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31" Type="http://schemas.openxmlformats.org/officeDocument/2006/relationships/image" Target="../media/image15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image" Target="../media/image11.png"/><Relationship Id="rId30" Type="http://schemas.openxmlformats.org/officeDocument/2006/relationships/image" Target="../media/image14.svg"/><Relationship Id="rId35" Type="http://schemas.openxmlformats.org/officeDocument/2006/relationships/image" Target="../media/image19.png"/><Relationship Id="rId8" Type="http://schemas.openxmlformats.org/officeDocument/2006/relationships/tags" Target="../tags/tag87.xml"/><Relationship Id="rId3" Type="http://schemas.openxmlformats.org/officeDocument/2006/relationships/tags" Target="../tags/tag8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18" Type="http://schemas.openxmlformats.org/officeDocument/2006/relationships/image" Target="../media/image24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image" Target="../media/image23.svg"/><Relationship Id="rId2" Type="http://schemas.openxmlformats.org/officeDocument/2006/relationships/tags" Target="../tags/tag106.xml"/><Relationship Id="rId16" Type="http://schemas.openxmlformats.org/officeDocument/2006/relationships/image" Target="../media/image22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4.xml"/><Relationship Id="rId19" Type="http://schemas.openxmlformats.org/officeDocument/2006/relationships/image" Target="../media/image25.png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0"/>
          <p:cNvGrpSpPr/>
          <p:nvPr>
            <p:custDataLst>
              <p:tags r:id="rId1"/>
            </p:custDataLst>
          </p:nvPr>
        </p:nvGrpSpPr>
        <p:grpSpPr>
          <a:xfrm>
            <a:off x="-1942526" y="-1923483"/>
            <a:ext cx="14405914" cy="10001765"/>
            <a:chOff x="-2577526" y="-2558483"/>
            <a:chExt cx="14405914" cy="10001765"/>
          </a:xfrm>
        </p:grpSpPr>
        <p:sp>
          <p:nvSpPr>
            <p:cNvPr id="20" name="Shape1">
              <a:extLst>
                <a:ext uri="{FF2B5EF4-FFF2-40B4-BE49-F238E27FC236}">
                  <a16:creationId xmlns:a16="http://schemas.microsoft.com/office/drawing/2014/main" id="{E002AE21-602F-FE41-AB30-500E725432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-2577526" y="-1729653"/>
              <a:ext cx="12200004" cy="9172935"/>
            </a:xfrm>
            <a:prstGeom prst="parallelogram">
              <a:avLst/>
            </a:prstGeom>
            <a:noFill/>
            <a:ln w="63500" cap="rnd">
              <a:solidFill>
                <a:srgbClr val="FFFFFF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grpSp>
          <p:nvGrpSpPr>
            <p:cNvPr id="21" name="Shape2"/>
            <p:cNvGrpSpPr/>
            <p:nvPr>
              <p:custDataLst>
                <p:tags r:id="rId6"/>
              </p:custDataLst>
            </p:nvPr>
          </p:nvGrpSpPr>
          <p:grpSpPr>
            <a:xfrm>
              <a:off x="-635000" y="-1400559"/>
              <a:ext cx="12463388" cy="7623115"/>
              <a:chOff x="-635000" y="-1400559"/>
              <a:chExt cx="12463388" cy="7623115"/>
            </a:xfrm>
          </p:grpSpPr>
          <p:sp>
            <p:nvSpPr>
              <p:cNvPr id="22" name="Shape3">
                <a:extLst>
                  <a:ext uri="{FF2B5EF4-FFF2-40B4-BE49-F238E27FC236}">
                    <a16:creationId xmlns:a16="http://schemas.microsoft.com/office/drawing/2014/main" id="{D67EFFBB-5DB7-0315-D9A3-B90734D09E7A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635000" y="-634550"/>
                <a:ext cx="9476044" cy="6857106"/>
              </a:xfrm>
              <a:custGeom>
                <a:avLst/>
                <a:gdLst>
                  <a:gd name="connsiteX0" fmla="*/ 0 w 9509799"/>
                  <a:gd name="connsiteY0" fmla="*/ 0 h 6857999"/>
                  <a:gd name="connsiteX1" fmla="*/ 9509799 w 9509799"/>
                  <a:gd name="connsiteY1" fmla="*/ 0 h 6857999"/>
                  <a:gd name="connsiteX2" fmla="*/ 7795300 w 9509799"/>
                  <a:gd name="connsiteY2" fmla="*/ 6857999 h 6857999"/>
                  <a:gd name="connsiteX3" fmla="*/ 0 w 9509799"/>
                  <a:gd name="connsiteY3" fmla="*/ 6857999 h 6857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9799" h="6857999">
                    <a:moveTo>
                      <a:pt x="0" y="0"/>
                    </a:moveTo>
                    <a:lnTo>
                      <a:pt x="9509799" y="0"/>
                    </a:lnTo>
                    <a:lnTo>
                      <a:pt x="7795300" y="6857999"/>
                    </a:lnTo>
                    <a:lnTo>
                      <a:pt x="0" y="685799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/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" name="Shape4">
                <a:extLst>
                  <a:ext uri="{FF2B5EF4-FFF2-40B4-BE49-F238E27FC236}">
                    <a16:creationId xmlns:a16="http://schemas.microsoft.com/office/drawing/2014/main" id="{3927F932-8D49-8D45-AEE8-61C5EF3B083A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0224253" y="-1400559"/>
                <a:ext cx="1604135" cy="3114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FFFFFF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4" name="Shape5">
                <a:extLst>
                  <a:ext uri="{FF2B5EF4-FFF2-40B4-BE49-F238E27FC236}">
                    <a16:creationId xmlns:a16="http://schemas.microsoft.com/office/drawing/2014/main" id="{2E6051C2-6219-D143-BFD3-BAD6294917E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8601842" y="572025"/>
                <a:ext cx="522699" cy="1014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25" name="Shape6">
              <a:extLst>
                <a:ext uri="{FF2B5EF4-FFF2-40B4-BE49-F238E27FC236}">
                  <a16:creationId xmlns:a16="http://schemas.microsoft.com/office/drawing/2014/main" id="{13942523-49E6-5944-9D7C-1C355EE94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865032" y="4173717"/>
              <a:ext cx="1358079" cy="263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ysDot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26" name="Shape7">
              <a:extLst>
                <a:ext uri="{FF2B5EF4-FFF2-40B4-BE49-F238E27FC236}">
                  <a16:creationId xmlns:a16="http://schemas.microsoft.com/office/drawing/2014/main" id="{30816176-0DBD-804C-B8D6-9CD4EBA717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65032" y="4772843"/>
              <a:ext cx="989703" cy="1921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88900" cap="rnd">
              <a:solidFill>
                <a:srgbClr val="000000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7" name="Shape8"/>
            <p:cNvGrpSpPr/>
            <p:nvPr>
              <p:custDataLst>
                <p:tags r:id="rId9"/>
              </p:custDataLst>
            </p:nvPr>
          </p:nvGrpSpPr>
          <p:grpSpPr>
            <a:xfrm>
              <a:off x="-725634" y="-2558483"/>
              <a:ext cx="8388844" cy="8346356"/>
              <a:chOff x="-725634" y="-2558483"/>
              <a:chExt cx="8388844" cy="8346356"/>
            </a:xfrm>
          </p:grpSpPr>
          <p:sp>
            <p:nvSpPr>
              <p:cNvPr id="28" name="Shape9">
                <a:extLst>
                  <a:ext uri="{FF2B5EF4-FFF2-40B4-BE49-F238E27FC236}">
                    <a16:creationId xmlns:a16="http://schemas.microsoft.com/office/drawing/2014/main" id="{832D279F-B815-584B-A2A4-7EFA221FF73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946226" y="4395698"/>
                <a:ext cx="716984" cy="1392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9" name="Shape10">
                <a:extLst>
                  <a:ext uri="{FF2B5EF4-FFF2-40B4-BE49-F238E27FC236}">
                    <a16:creationId xmlns:a16="http://schemas.microsoft.com/office/drawing/2014/main" id="{BA193BEB-E3F8-5D49-9668-41F0EC052B07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25634" y="-2558483"/>
                <a:ext cx="2596134" cy="5040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>
                <a:solidFill>
                  <a:srgbClr val="000000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11"/>
          <p:cNvGrpSpPr/>
          <p:nvPr>
            <p:custDataLst>
              <p:tags r:id="rId2"/>
            </p:custDataLst>
          </p:nvPr>
        </p:nvGrpSpPr>
        <p:grpSpPr>
          <a:xfrm>
            <a:off x="1181741" y="656794"/>
            <a:ext cx="1145738" cy="1260311"/>
            <a:chOff x="4662881" y="1864207"/>
            <a:chExt cx="1145738" cy="1260311"/>
          </a:xfrm>
        </p:grpSpPr>
        <p:sp>
          <p:nvSpPr>
            <p:cNvPr id="14" name="Shape12">
              <a:extLst>
                <a:ext uri="{FF2B5EF4-FFF2-40B4-BE49-F238E27FC236}">
                  <a16:creationId xmlns:a16="http://schemas.microsoft.com/office/drawing/2014/main" id="{645F223A-6FFC-6A4F-B7F7-F1460330BA46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4911335" y="1864445"/>
              <a:ext cx="648829" cy="125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5" name="Shape13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740" y="3226538"/>
            <a:ext cx="7340174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Добрий день!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12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3"/>
            <a:chOff x="-445663" y="-801007"/>
            <a:chExt cx="11374350" cy="8145743"/>
          </a:xfrm>
        </p:grpSpPr>
        <p:sp>
          <p:nvSpPr>
            <p:cNvPr id="22" name="Shape7">
              <a:extLst>
                <a:ext uri="{FF2B5EF4-FFF2-40B4-BE49-F238E27FC236}">
                  <a16:creationId xmlns:a16="http://schemas.microsoft.com/office/drawing/2014/main" id="{1232E571-7B96-2670-8D1E-8F14F79BE12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3"/>
            <p:cNvGrpSpPr/>
            <p:nvPr>
              <p:custDataLst>
                <p:tags r:id="rId8"/>
              </p:custDataLst>
            </p:nvPr>
          </p:nvGrpSpPr>
          <p:grpSpPr>
            <a:xfrm>
              <a:off x="7523161" y="-335575"/>
              <a:ext cx="3405526" cy="7680312"/>
              <a:chOff x="7523161" y="-335575"/>
              <a:chExt cx="3405526" cy="7680312"/>
            </a:xfrm>
          </p:grpSpPr>
          <p:sp>
            <p:nvSpPr>
              <p:cNvPr id="24" name="Shape9">
                <a:extLst>
                  <a:ext uri="{FF2B5EF4-FFF2-40B4-BE49-F238E27FC236}">
                    <a16:creationId xmlns:a16="http://schemas.microsoft.com/office/drawing/2014/main" id="{AA7E4556-1E24-6A27-7172-C0AE4DCB0AA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1">
                <a:extLst>
                  <a:ext uri="{FF2B5EF4-FFF2-40B4-BE49-F238E27FC236}">
                    <a16:creationId xmlns:a16="http://schemas.microsoft.com/office/drawing/2014/main" id="{4DDE9447-5F33-9B0A-A5C7-2802C2FBCF7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7523161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sp>
        <p:nvSpPr>
          <p:cNvPr id="19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49923" y="4496589"/>
            <a:ext cx="4986082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rgbClr val="000000"/>
                </a:solidFill>
                <a:latin typeface="+mn-lt"/>
              </a:rPr>
              <a:t>Py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 Charm</a:t>
            </a:r>
            <a:r>
              <a:rPr sz="2400" dirty="0">
                <a:solidFill>
                  <a:srgbClr val="000000"/>
                </a:solidFill>
                <a:latin typeface="+mn-lt"/>
              </a:rPr>
              <a:t>—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інтегроване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середовище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розробки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програмного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забезпечення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Python</a:t>
            </a:r>
            <a:r>
              <a:rPr sz="2400" dirty="0">
                <a:solidFill>
                  <a:srgbClr val="000000"/>
                </a:solidFill>
                <a:latin typeface="+mn-lt"/>
              </a:rPr>
              <a:t>,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розроблене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компанією</a:t>
            </a:r>
            <a:r>
              <a:rPr sz="2400" dirty="0">
                <a:solidFill>
                  <a:srgbClr val="000000"/>
                </a:solidFill>
                <a:latin typeface="+mn-lt"/>
              </a:rPr>
              <a:t> JetBrains</a:t>
            </a:r>
          </a:p>
        </p:txBody>
      </p:sp>
      <p:grpSp>
        <p:nvGrpSpPr>
          <p:cNvPr id="9" name="Shape14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1" name="Shape15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" name="Shape16">
            <a:extLst>
              <a:ext uri="{FF2B5EF4-FFF2-40B4-BE49-F238E27FC236}">
                <a16:creationId xmlns:a16="http://schemas.microsoft.com/office/drawing/2014/main" id="{04FC3A3E-EED5-2F42-9484-14387E659B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49923" y="3019261"/>
            <a:ext cx="5064061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rgbClr val="000000"/>
                </a:solidFill>
                <a:latin typeface="+mn-lt"/>
              </a:rPr>
              <a:t>Нам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знадобиться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одна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12" name="Shape17">
            <a:extLst>
              <a:ext uri="{FF2B5EF4-FFF2-40B4-BE49-F238E27FC236}">
                <a16:creationId xmlns:a16="http://schemas.microsoft.com/office/drawing/2014/main" id="{6C6947D9-5AB4-9556-E62B-0E5EEFEF2AC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0365" y="1266583"/>
            <a:ext cx="4571764" cy="1058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 dirty="0">
                <a:solidFill>
                  <a:srgbClr val="000000"/>
                </a:solidFill>
              </a:rPr>
              <a:t>PyCharm</a:t>
            </a:r>
            <a:endParaRPr lang="en-US" sz="86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" name="AutoShape 6" descr="PyCharm">
            <a:extLst>
              <a:ext uri="{FF2B5EF4-FFF2-40B4-BE49-F238E27FC236}">
                <a16:creationId xmlns:a16="http://schemas.microsoft.com/office/drawing/2014/main" id="{855A93CC-F205-7BA9-BEE8-22E26E21A4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2056" name="Picture 8" descr="PyCharm">
            <a:extLst>
              <a:ext uri="{FF2B5EF4-FFF2-40B4-BE49-F238E27FC236}">
                <a16:creationId xmlns:a16="http://schemas.microsoft.com/office/drawing/2014/main" id="{DF13DF58-C2E2-23A3-A35F-620661550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806" y="-16600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6">
            <a:extLst>
              <a:ext uri="{FF2B5EF4-FFF2-40B4-BE49-F238E27FC236}">
                <a16:creationId xmlns:a16="http://schemas.microsoft.com/office/drawing/2014/main" id="{49CF6DBC-C969-41D1-8570-0E16E0C8A49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877948" y="592562"/>
            <a:ext cx="830847" cy="932556"/>
            <a:chOff x="5045577" y="2327722"/>
            <a:chExt cx="830847" cy="932556"/>
          </a:xfrm>
        </p:grpSpPr>
        <p:grpSp>
          <p:nvGrpSpPr>
            <p:cNvPr id="28" name="Shape7">
              <a:extLst>
                <a:ext uri="{FF2B5EF4-FFF2-40B4-BE49-F238E27FC236}">
                  <a16:creationId xmlns:a16="http://schemas.microsoft.com/office/drawing/2014/main" id="{C7044F8B-A8C7-48B2-AD0D-6410C730ECC2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29" name="Shape8">
                <a:extLst>
                  <a:ext uri="{FF2B5EF4-FFF2-40B4-BE49-F238E27FC236}">
                    <a16:creationId xmlns:a16="http://schemas.microsoft.com/office/drawing/2014/main" id="{9B34439F-2754-4C8B-9E7B-7E15821132C7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30" name="Shape9">
                <a:extLst>
                  <a:ext uri="{FF2B5EF4-FFF2-40B4-BE49-F238E27FC236}">
                    <a16:creationId xmlns:a16="http://schemas.microsoft.com/office/drawing/2014/main" id="{CBC5CFCA-9602-42B4-8C3E-7C5CE4959CED}"/>
                  </a:ext>
                </a:extLst>
              </p:cNvPr>
              <p:cNvPicPr/>
              <p:nvPr>
                <p:custDataLst>
                  <p:tags r:id="rId17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42" name="Shape11">
            <a:extLst>
              <a:ext uri="{FF2B5EF4-FFF2-40B4-BE49-F238E27FC236}">
                <a16:creationId xmlns:a16="http://schemas.microsoft.com/office/drawing/2014/main" id="{1AB6420C-D2AF-4AE1-8A58-BBD2DE29B4F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501569" y="-100537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5" name="Shape11">
            <a:extLst>
              <a:ext uri="{FF2B5EF4-FFF2-40B4-BE49-F238E27FC236}">
                <a16:creationId xmlns:a16="http://schemas.microsoft.com/office/drawing/2014/main" id="{3A8658C4-C361-474F-B479-53ACD340CB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554119" y="539418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grpSp>
        <p:nvGrpSpPr>
          <p:cNvPr id="7" name="Shape6"/>
          <p:cNvGrpSpPr/>
          <p:nvPr>
            <p:custDataLst>
              <p:tags r:id="rId4"/>
            </p:custDataLst>
          </p:nvPr>
        </p:nvGrpSpPr>
        <p:grpSpPr>
          <a:xfrm>
            <a:off x="827893" y="3191731"/>
            <a:ext cx="830847" cy="932556"/>
            <a:chOff x="5045577" y="2327722"/>
            <a:chExt cx="830847" cy="932556"/>
          </a:xfrm>
        </p:grpSpPr>
        <p:grpSp>
          <p:nvGrpSpPr>
            <p:cNvPr id="9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10" name="Shape8">
                <a:extLst>
                  <a:ext uri="{FF2B5EF4-FFF2-40B4-BE49-F238E27FC236}">
                    <a16:creationId xmlns:a16="http://schemas.microsoft.com/office/drawing/2014/main" id="{000D1C98-1237-454B-9587-1DAAA55F4BAB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9"/>
              <p:cNvPicPr/>
              <p:nvPr>
                <p:custDataLst>
                  <p:tags r:id="rId14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13" name="Shape10">
            <a:extLst>
              <a:ext uri="{FF2B5EF4-FFF2-40B4-BE49-F238E27FC236}">
                <a16:creationId xmlns:a16="http://schemas.microsoft.com/office/drawing/2014/main" id="{15300C4C-AAF2-C91C-0DA1-F24AF605EA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0257" y="529576"/>
            <a:ext cx="3909898" cy="1058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Познайомимся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
з </a:t>
            </a: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інтерфейсом</a:t>
            </a:r>
            <a:endParaRPr lang="en-US" sz="3600" b="1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36" name="Shape14">
            <a:extLst>
              <a:ext uri="{FF2B5EF4-FFF2-40B4-BE49-F238E27FC236}">
                <a16:creationId xmlns:a16="http://schemas.microsoft.com/office/drawing/2014/main" id="{45A10400-3ABE-4E75-919D-EEB5A08D5A1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-590954" y="4945290"/>
            <a:ext cx="2033081" cy="2287176"/>
            <a:chOff x="5055343" y="2103966"/>
            <a:chExt cx="811314" cy="1380068"/>
          </a:xfrm>
        </p:grpSpPr>
        <p:sp>
          <p:nvSpPr>
            <p:cNvPr id="37" name="Shape15">
              <a:extLst>
                <a:ext uri="{FF2B5EF4-FFF2-40B4-BE49-F238E27FC236}">
                  <a16:creationId xmlns:a16="http://schemas.microsoft.com/office/drawing/2014/main" id="{7079CB7A-F6FC-49D6-8B3D-5A05CA571818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8" name="Shape14">
            <a:extLst>
              <a:ext uri="{FF2B5EF4-FFF2-40B4-BE49-F238E27FC236}">
                <a16:creationId xmlns:a16="http://schemas.microsoft.com/office/drawing/2014/main" id="{A65823D0-3CB1-4A1E-A854-309BA51A84B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611930" y="-690034"/>
            <a:ext cx="811314" cy="1380068"/>
            <a:chOff x="5055343" y="2103966"/>
            <a:chExt cx="811314" cy="1380068"/>
          </a:xfrm>
        </p:grpSpPr>
        <p:sp>
          <p:nvSpPr>
            <p:cNvPr id="39" name="Shape15">
              <a:extLst>
                <a:ext uri="{FF2B5EF4-FFF2-40B4-BE49-F238E27FC236}">
                  <a16:creationId xmlns:a16="http://schemas.microsoft.com/office/drawing/2014/main" id="{338F65D6-C577-4E8A-BB11-2F8646381E36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0" name="Shape14">
            <a:extLst>
              <a:ext uri="{FF2B5EF4-FFF2-40B4-BE49-F238E27FC236}">
                <a16:creationId xmlns:a16="http://schemas.microsoft.com/office/drawing/2014/main" id="{20D8AF1E-D6FC-4F14-8E40-EC3E009FE0B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-147454" y="-501545"/>
            <a:ext cx="811314" cy="1380068"/>
            <a:chOff x="5055343" y="2103966"/>
            <a:chExt cx="811314" cy="1380068"/>
          </a:xfrm>
        </p:grpSpPr>
        <p:sp>
          <p:nvSpPr>
            <p:cNvPr id="41" name="Shape15">
              <a:extLst>
                <a:ext uri="{FF2B5EF4-FFF2-40B4-BE49-F238E27FC236}">
                  <a16:creationId xmlns:a16="http://schemas.microsoft.com/office/drawing/2014/main" id="{245126EA-2999-408F-911A-B5A9CE9379C9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2396F8-6005-61B9-7913-0631E227A36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26935" y="1622874"/>
            <a:ext cx="9398558" cy="49540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1560" y="1082146"/>
            <a:ext cx="9720072" cy="953703"/>
          </a:xfrm>
          <a:noFill/>
        </p:spPr>
        <p:txBody>
          <a:bodyPr>
            <a:noAutofit/>
          </a:bodyPr>
          <a:lstStyle/>
          <a:p>
            <a:pPr lvl="0" indent="457189" algn="just" fontAlgn="base"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chemeClr val="tx1"/>
                </a:solidFill>
              </a:rPr>
              <a:t>Інформатика, математика, фізика та інші науки використовують </a:t>
            </a:r>
            <a:r>
              <a:rPr lang="uk-UA" sz="2800" b="1" i="1" kern="0" dirty="0">
                <a:solidFill>
                  <a:srgbClr val="FFC000"/>
                </a:solidFill>
              </a:rPr>
              <a:t>величини.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235964" y="3807002"/>
            <a:ext cx="9720072" cy="20302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7200" algn="just" fontAlgn="base"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chemeClr val="tx1"/>
                </a:solidFill>
              </a:rPr>
              <a:t>Величину, значення якої може змінюватися, називають </a:t>
            </a:r>
            <a:r>
              <a:rPr lang="uk-UA" sz="2800" b="1" i="1" kern="0" dirty="0">
                <a:solidFill>
                  <a:srgbClr val="FFC000"/>
                </a:solidFill>
              </a:rPr>
              <a:t>змінною величиною</a:t>
            </a:r>
            <a:r>
              <a:rPr lang="uk-UA" sz="2800" b="1" i="1" kern="0" dirty="0">
                <a:solidFill>
                  <a:schemeClr val="tx1"/>
                </a:solidFill>
              </a:rPr>
              <a:t>, або </a:t>
            </a:r>
            <a:r>
              <a:rPr lang="uk-UA" sz="2800" b="1" i="1" kern="0" dirty="0">
                <a:solidFill>
                  <a:srgbClr val="FFC000"/>
                </a:solidFill>
              </a:rPr>
              <a:t>змінною</a:t>
            </a:r>
            <a:r>
              <a:rPr lang="uk-UA" sz="2800" b="1" i="1" kern="0" cap="none" spc="0" dirty="0">
                <a:solidFill>
                  <a:srgbClr val="FFC000"/>
                </a:solidFill>
                <a:latin typeface="Comic Sans MS" panose="030F0702030302020204" pitchFamily="66" charset="0"/>
              </a:rPr>
              <a:t>.</a:t>
            </a:r>
            <a:endParaRPr lang="uk-UA" sz="2800" b="1" i="1" kern="0" dirty="0">
              <a:solidFill>
                <a:srgbClr val="FFC000"/>
              </a:solidFill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650558" y="2207960"/>
            <a:ext cx="9720072" cy="12737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7189" algn="just" fontAlgn="base"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C000"/>
                </a:solidFill>
              </a:rPr>
              <a:t>Величина</a:t>
            </a:r>
            <a:r>
              <a:rPr lang="uk-UA" sz="2800" b="1" i="1" kern="0" dirty="0">
                <a:solidFill>
                  <a:srgbClr val="FFFFFF"/>
                </a:solidFill>
              </a:rPr>
              <a:t> </a:t>
            </a:r>
            <a:r>
              <a:rPr lang="uk-UA" sz="2800" b="1" i="1" kern="0" dirty="0">
                <a:solidFill>
                  <a:schemeClr val="tx1"/>
                </a:solidFill>
              </a:rPr>
              <a:t>- це кількісно виражене значення властивості об'єкта.</a:t>
            </a:r>
            <a:endParaRPr lang="uk-UA" sz="2800" b="1" i="1" kern="0" cap="none" spc="0" dirty="0">
              <a:solidFill>
                <a:schemeClr val="tx1"/>
              </a:solidFill>
              <a:latin typeface="Verdana"/>
            </a:endParaRPr>
          </a:p>
          <a:p>
            <a:pPr indent="457189" algn="just" fontAlgn="base">
              <a:spcAft>
                <a:spcPct val="0"/>
              </a:spcAft>
              <a:defRPr/>
            </a:pPr>
            <a:r>
              <a:rPr lang="uk-UA" sz="2800" b="1" i="1" kern="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2090120" y="171174"/>
            <a:ext cx="8391512" cy="749808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b="1" noProof="1">
                <a:solidFill>
                  <a:srgbClr val="FFC000"/>
                </a:solidFill>
                <a:latin typeface="Comic Sans MS" panose="030F0702030302020204" pitchFamily="66" charset="0"/>
              </a:rPr>
              <a:t>ЗМІННІ</a:t>
            </a:r>
            <a:endParaRPr lang="ru-RU" b="1" noProof="1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5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1038225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 txBox="1">
            <a:spLocks/>
          </p:cNvSpPr>
          <p:nvPr/>
        </p:nvSpPr>
        <p:spPr>
          <a:xfrm>
            <a:off x="3452144" y="183651"/>
            <a:ext cx="8391512" cy="749808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b="1" noProof="1">
                <a:solidFill>
                  <a:srgbClr val="FFC000"/>
                </a:solidFill>
                <a:latin typeface="Comic Sans MS" panose="030F0702030302020204" pitchFamily="66" charset="0"/>
              </a:rPr>
              <a:t>ЗМІННІ</a:t>
            </a:r>
            <a:endParaRPr lang="ru-RU" b="1" noProof="1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452144" y="856639"/>
            <a:ext cx="8391512" cy="1595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7200" algn="just" fontAlgn="base"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chemeClr val="tx1"/>
                </a:solidFill>
                <a:latin typeface="Comic Sans MS" panose="030F0702030302020204" pitchFamily="66" charset="0"/>
              </a:rPr>
              <a:t>Змінна має назву, яка складається з латинських літер, можна додати арабські цифри та знак підкреслення.</a:t>
            </a:r>
            <a:endParaRPr lang="en-US" sz="2400" b="1" i="1" kern="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indent="457200" algn="just" fontAlgn="base"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chemeClr val="tx1"/>
                </a:solidFill>
                <a:latin typeface="Comic Sans MS" panose="030F0702030302020204" pitchFamily="66" charset="0"/>
              </a:rPr>
              <a:t>Перший символ назви може бути або літера або знак підкреслення.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452144" y="2507555"/>
            <a:ext cx="8391512" cy="10968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7200" algn="just" fontAlgn="base"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chemeClr val="tx1"/>
                </a:solidFill>
                <a:latin typeface="Comic Sans MS" panose="030F0702030302020204" pitchFamily="66" charset="0"/>
              </a:rPr>
              <a:t>Краще давати назву змінній за змістом даних, щоб потім зрозуміти, за що відповідає вона в програмі. 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348343" y="1103699"/>
            <a:ext cx="2965335" cy="30554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7200" algn="ctr" fontAlgn="base"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chemeClr val="tx1"/>
                </a:solidFill>
                <a:latin typeface="Comic Sans MS" panose="030F0702030302020204" pitchFamily="66" charset="0"/>
              </a:rPr>
              <a:t>Приклади</a:t>
            </a:r>
            <a:endParaRPr lang="en-US" sz="2400" b="1" i="1" kern="0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indent="457200" algn="ctr" fontAlgn="base">
              <a:spcAft>
                <a:spcPct val="0"/>
              </a:spcAft>
              <a:defRPr/>
            </a:pP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Alfa	</a:t>
            </a:r>
            <a:r>
              <a:rPr lang="en-US" sz="2400" b="1" i="1" kern="0" cap="none" dirty="0" err="1">
                <a:solidFill>
                  <a:schemeClr val="tx1"/>
                </a:solidFill>
                <a:latin typeface="Comic Sans MS" panose="030F0702030302020204" pitchFamily="66" charset="0"/>
              </a:rPr>
              <a:t>alfa</a:t>
            </a:r>
            <a:endParaRPr lang="en-US" sz="2400" b="1" i="1" kern="0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indent="457200" algn="ctr" fontAlgn="base">
              <a:spcAft>
                <a:spcPct val="0"/>
              </a:spcAft>
              <a:defRPr/>
            </a:pPr>
            <a:r>
              <a:rPr lang="en-US" sz="2400" b="1" i="1" kern="0" cap="none" dirty="0" err="1">
                <a:solidFill>
                  <a:schemeClr val="tx1"/>
                </a:solidFill>
                <a:latin typeface="Comic Sans MS" panose="030F0702030302020204" pitchFamily="66" charset="0"/>
              </a:rPr>
              <a:t>abetka</a:t>
            </a:r>
            <a:endParaRPr lang="en-US" sz="2400" b="1" i="1" kern="0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indent="457200" algn="ctr" fontAlgn="base">
              <a:spcAft>
                <a:spcPct val="0"/>
              </a:spcAft>
              <a:defRPr/>
            </a:pP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b</a:t>
            </a:r>
            <a:endParaRPr lang="uk-UA" sz="2400" b="1" i="1" kern="0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indent="457200" algn="ctr" fontAlgn="base">
              <a:spcAft>
                <a:spcPct val="0"/>
              </a:spcAft>
              <a:defRPr/>
            </a:pP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_sum</a:t>
            </a:r>
          </a:p>
          <a:p>
            <a:pPr indent="457200" algn="ctr" fontAlgn="base">
              <a:spcAft>
                <a:spcPct val="0"/>
              </a:spcAft>
              <a:defRPr/>
            </a:pP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alfavit_Ukraine</a:t>
            </a:r>
          </a:p>
          <a:p>
            <a:pPr indent="457200" algn="ctr" fontAlgn="base">
              <a:spcAft>
                <a:spcPct val="0"/>
              </a:spcAft>
              <a:defRPr/>
            </a:pP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python1991</a:t>
            </a:r>
          </a:p>
          <a:p>
            <a:pPr indent="457200" algn="ctr" fontAlgn="base">
              <a:spcAft>
                <a:spcPct val="0"/>
              </a:spcAft>
              <a:defRPr/>
            </a:pP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_19m</a:t>
            </a:r>
          </a:p>
          <a:p>
            <a:pPr indent="457200" algn="ctr" fontAlgn="base">
              <a:spcAft>
                <a:spcPct val="0"/>
              </a:spcAft>
              <a:defRPr/>
            </a:pPr>
            <a:r>
              <a:rPr lang="en-US" sz="2400" b="1" i="1" strike="sngStrike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1991python</a:t>
            </a:r>
            <a:endParaRPr lang="uk-UA" sz="2400" b="1" i="1" kern="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452144" y="3659818"/>
            <a:ext cx="8391512" cy="24718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7200" algn="just" fontAlgn="base">
              <a:spcAft>
                <a:spcPct val="0"/>
              </a:spcAft>
              <a:defRPr/>
            </a:pPr>
            <a:r>
              <a:rPr lang="uk-UA" sz="2400" b="1" i="1" kern="0" dirty="0">
                <a:solidFill>
                  <a:schemeClr val="tx1"/>
                </a:solidFill>
              </a:rPr>
              <a:t>Можна Надати змінній значення:</a:t>
            </a:r>
          </a:p>
          <a:p>
            <a:pPr indent="457200" algn="just" fontAlgn="base">
              <a:spcAft>
                <a:spcPct val="0"/>
              </a:spcAft>
              <a:defRPr/>
            </a:pP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a=76		d=3.1415</a:t>
            </a:r>
            <a:r>
              <a:rPr lang="uk-UA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			число</a:t>
            </a:r>
            <a:endParaRPr lang="en-US" sz="2400" b="1" i="1" kern="0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indent="457200" algn="just" fontAlgn="base">
              <a:spcAft>
                <a:spcPct val="0"/>
              </a:spcAft>
              <a:defRPr/>
            </a:pP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Privet=‘Hello, world!’</a:t>
            </a:r>
            <a:r>
              <a:rPr lang="uk-UA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	</a:t>
            </a:r>
            <a:r>
              <a:rPr lang="en-US" sz="2400" b="1" i="1" kern="0" cap="none" dirty="0" err="1">
                <a:solidFill>
                  <a:schemeClr val="tx1"/>
                </a:solidFill>
                <a:latin typeface="Comic Sans MS" panose="030F0702030302020204" pitchFamily="66" charset="0"/>
              </a:rPr>
              <a:t>tx</a:t>
            </a: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=‘123’</a:t>
            </a:r>
            <a:r>
              <a:rPr lang="uk-UA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	текст</a:t>
            </a:r>
            <a:endParaRPr lang="en-US" sz="2400" b="1" i="1" kern="0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indent="457200" algn="just" fontAlgn="base">
              <a:spcAft>
                <a:spcPct val="0"/>
              </a:spcAft>
              <a:defRPr/>
            </a:pP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privet=“</a:t>
            </a:r>
            <a:r>
              <a:rPr lang="uk-UA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Привіт , світ !</a:t>
            </a: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”</a:t>
            </a:r>
            <a:endParaRPr lang="uk-UA" sz="2400" b="1" i="1" kern="0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indent="457200" algn="just" fontAlgn="base">
              <a:spcAft>
                <a:spcPct val="0"/>
              </a:spcAft>
              <a:defRPr/>
            </a:pP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mat_vur=5*</a:t>
            </a:r>
            <a:r>
              <a:rPr lang="en-US" sz="2400" b="1" i="1" kern="0" cap="none" dirty="0" err="1">
                <a:solidFill>
                  <a:schemeClr val="tx1"/>
                </a:solidFill>
                <a:latin typeface="Comic Sans MS" panose="030F0702030302020204" pitchFamily="66" charset="0"/>
              </a:rPr>
              <a:t>a+a</a:t>
            </a: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**2/8	</a:t>
            </a:r>
            <a:r>
              <a:rPr lang="uk-UA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		вираз</a:t>
            </a:r>
          </a:p>
          <a:p>
            <a:pPr indent="457200" algn="just" fontAlgn="base">
              <a:spcAft>
                <a:spcPct val="0"/>
              </a:spcAft>
              <a:defRPr/>
            </a:pP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b=input(‘</a:t>
            </a:r>
            <a:r>
              <a:rPr lang="uk-UA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Введіть значення </a:t>
            </a:r>
            <a:r>
              <a:rPr lang="en-US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b=’)</a:t>
            </a:r>
            <a:endParaRPr lang="uk-UA" sz="2400" b="1" i="1" kern="0" cap="none" dirty="0">
              <a:solidFill>
                <a:schemeClr val="tx1"/>
              </a:solidFill>
              <a:latin typeface="Comic Sans MS" panose="030F0702030302020204" pitchFamily="66" charset="0"/>
            </a:endParaRPr>
          </a:p>
          <a:p>
            <a:pPr indent="457200" algn="just" fontAlgn="base">
              <a:spcAft>
                <a:spcPct val="0"/>
              </a:spcAft>
              <a:defRPr/>
            </a:pPr>
            <a:r>
              <a:rPr lang="uk-UA" sz="2400" b="1" i="1" kern="0" cap="none" dirty="0">
                <a:solidFill>
                  <a:schemeClr val="tx1"/>
                </a:solidFill>
                <a:latin typeface="Comic Sans MS" panose="030F0702030302020204" pitchFamily="66" charset="0"/>
              </a:rPr>
              <a:t>					ввести з клавіатури</a:t>
            </a: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3452145" y="6193223"/>
            <a:ext cx="8391512" cy="5445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ru-ru"/>
            </a:defPPr>
            <a:lvl1pPr indent="457200" algn="just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  <a:defRPr sz="2400" b="1" i="1" kern="0" cap="all" spc="1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 err="1">
                <a:latin typeface="Comic Sans MS" panose="030F0702030302020204" pitchFamily="66" charset="0"/>
              </a:rPr>
              <a:t>Назва</a:t>
            </a:r>
            <a:r>
              <a:rPr lang="ru-RU" sz="1800" dirty="0">
                <a:latin typeface="Comic Sans MS" panose="030F0702030302020204" pitchFamily="66" charset="0"/>
              </a:rPr>
              <a:t> </a:t>
            </a:r>
            <a:r>
              <a:rPr lang="ru-RU" sz="1800" dirty="0" err="1">
                <a:latin typeface="Comic Sans MS" panose="030F0702030302020204" pitchFamily="66" charset="0"/>
              </a:rPr>
              <a:t>змінної</a:t>
            </a:r>
            <a:r>
              <a:rPr lang="ru-RU" sz="1800" dirty="0">
                <a:latin typeface="Comic Sans MS" panose="030F0702030302020204" pitchFamily="66" charset="0"/>
              </a:rPr>
              <a:t> не повинна </a:t>
            </a:r>
            <a:r>
              <a:rPr lang="ru-RU" sz="1800" dirty="0" err="1">
                <a:latin typeface="Comic Sans MS" panose="030F0702030302020204" pitchFamily="66" charset="0"/>
              </a:rPr>
              <a:t>збігатися</a:t>
            </a:r>
            <a:r>
              <a:rPr lang="ru-RU" sz="1800" dirty="0">
                <a:latin typeface="Comic Sans MS" panose="030F0702030302020204" pitchFamily="66" charset="0"/>
              </a:rPr>
              <a:t> з </a:t>
            </a:r>
            <a:r>
              <a:rPr lang="ru-RU" sz="1800" dirty="0" err="1">
                <a:latin typeface="Comic Sans MS" panose="030F0702030302020204" pitchFamily="66" charset="0"/>
              </a:rPr>
              <a:t>ключовими</a:t>
            </a:r>
            <a:r>
              <a:rPr lang="ru-RU" sz="1800" dirty="0">
                <a:latin typeface="Comic Sans MS" panose="030F0702030302020204" pitchFamily="66" charset="0"/>
              </a:rPr>
              <a:t> словами </a:t>
            </a:r>
            <a:r>
              <a:rPr lang="ru-RU" sz="1800" dirty="0" err="1">
                <a:latin typeface="Comic Sans MS" panose="030F0702030302020204" pitchFamily="66" charset="0"/>
              </a:rPr>
              <a:t>інтерпретатора</a:t>
            </a:r>
            <a:r>
              <a:rPr lang="ru-RU" sz="1800" dirty="0">
                <a:latin typeface="Comic Sans MS" panose="030F0702030302020204" pitchFamily="66" charset="0"/>
              </a:rPr>
              <a:t> </a:t>
            </a:r>
            <a:r>
              <a:rPr lang="ru-RU" sz="1800" dirty="0" err="1">
                <a:latin typeface="Comic Sans MS" panose="030F0702030302020204" pitchFamily="66" charset="0"/>
              </a:rPr>
              <a:t>Python</a:t>
            </a:r>
            <a:r>
              <a:rPr lang="ru-RU" sz="1800" dirty="0">
                <a:latin typeface="Comic Sans MS" panose="030F0702030302020204" pitchFamily="66" charset="0"/>
              </a:rPr>
              <a:t>.</a:t>
            </a:r>
            <a:endParaRPr lang="uk-UA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65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2689" y="106915"/>
            <a:ext cx="8971672" cy="1060703"/>
          </a:xfr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r>
              <a:rPr lang="uk-UA" b="1" dirty="0">
                <a:solidFill>
                  <a:srgbClr val="FFC000"/>
                </a:solidFill>
                <a:latin typeface="Comic Sans MS" panose="030F0702030302020204" pitchFamily="66" charset="0"/>
              </a:rPr>
              <a:t>ПРОСТІ ТИПИ ЗМІННИХ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4903" y="5729068"/>
            <a:ext cx="11139458" cy="812408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pPr marL="0" indent="457200"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uk-UA" b="1" i="1" kern="0" cap="all" spc="100" dirty="0">
                <a:latin typeface="Comic Sans MS" panose="030F0702030302020204" pitchFamily="66" charset="0"/>
                <a:ea typeface="+mj-ea"/>
                <a:cs typeface="+mj-cs"/>
              </a:rPr>
              <a:t>П</a:t>
            </a:r>
            <a:r>
              <a:rPr lang="ru-RU" b="1" i="1" kern="0" cap="all" spc="100" dirty="0" err="1">
                <a:latin typeface="Comic Sans MS" panose="030F0702030302020204" pitchFamily="66" charset="0"/>
                <a:ea typeface="+mj-ea"/>
                <a:cs typeface="+mj-cs"/>
              </a:rPr>
              <a:t>ри</a:t>
            </a:r>
            <a:r>
              <a:rPr lang="ru-RU" b="1" i="1" kern="0" cap="all" spc="1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b="1" i="1" kern="0" cap="all" spc="100" dirty="0" err="1">
                <a:latin typeface="Comic Sans MS" panose="030F0702030302020204" pitchFamily="66" charset="0"/>
                <a:ea typeface="+mj-ea"/>
                <a:cs typeface="+mj-cs"/>
              </a:rPr>
              <a:t>оголошенні</a:t>
            </a:r>
            <a:r>
              <a:rPr lang="ru-RU" b="1" i="1" kern="0" cap="all" spc="1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b="1" i="1" kern="0" cap="all" spc="100" dirty="0" err="1">
                <a:latin typeface="Comic Sans MS" panose="030F0702030302020204" pitchFamily="66" charset="0"/>
                <a:ea typeface="+mj-ea"/>
                <a:cs typeface="+mj-cs"/>
              </a:rPr>
              <a:t>змінної</a:t>
            </a:r>
            <a:r>
              <a:rPr lang="ru-RU" b="1" i="1" kern="0" cap="all" spc="100" dirty="0">
                <a:latin typeface="Comic Sans MS" panose="030F0702030302020204" pitchFamily="66" charset="0"/>
                <a:ea typeface="+mj-ea"/>
                <a:cs typeface="+mj-cs"/>
              </a:rPr>
              <a:t> не </a:t>
            </a:r>
            <a:r>
              <a:rPr lang="ru-RU" b="1" i="1" kern="0" cap="all" spc="100" dirty="0" err="1">
                <a:latin typeface="Comic Sans MS" panose="030F0702030302020204" pitchFamily="66" charset="0"/>
                <a:ea typeface="+mj-ea"/>
                <a:cs typeface="+mj-cs"/>
              </a:rPr>
              <a:t>потрібно</a:t>
            </a:r>
            <a:r>
              <a:rPr lang="ru-RU" b="1" i="1" kern="0" cap="all" spc="1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b="1" i="1" kern="0" cap="all" spc="100" dirty="0" err="1">
                <a:latin typeface="Comic Sans MS" panose="030F0702030302020204" pitchFamily="66" charset="0"/>
                <a:ea typeface="+mj-ea"/>
                <a:cs typeface="+mj-cs"/>
              </a:rPr>
              <a:t>вказувати</a:t>
            </a:r>
            <a:r>
              <a:rPr lang="ru-RU" b="1" i="1" kern="0" cap="all" spc="1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b="1" i="1" kern="0" cap="all" spc="100" dirty="0" err="1">
                <a:latin typeface="Comic Sans MS" panose="030F0702030302020204" pitchFamily="66" charset="0"/>
                <a:ea typeface="+mj-ea"/>
                <a:cs typeface="+mj-cs"/>
              </a:rPr>
              <a:t>її</a:t>
            </a:r>
            <a:r>
              <a:rPr lang="ru-RU" b="1" i="1" kern="0" cap="all" spc="100" dirty="0">
                <a:latin typeface="Comic Sans MS" panose="030F0702030302020204" pitchFamily="66" charset="0"/>
                <a:ea typeface="+mj-ea"/>
                <a:cs typeface="+mj-cs"/>
              </a:rPr>
              <a:t> тип</a:t>
            </a:r>
            <a:r>
              <a:rPr lang="uk-UA" b="1" i="1" kern="0" cap="all" spc="100" dirty="0">
                <a:latin typeface="Comic Sans MS" panose="030F0702030302020204" pitchFamily="66" charset="0"/>
                <a:ea typeface="+mj-ea"/>
                <a:cs typeface="+mj-cs"/>
              </a:rPr>
              <a:t>, а дізнатися який тип має об’єкт можна за допомогою функції </a:t>
            </a:r>
            <a:r>
              <a:rPr lang="en-US" b="1" i="1" kern="0" cap="all" spc="100" dirty="0">
                <a:latin typeface="Comic Sans MS" panose="030F0702030302020204" pitchFamily="66" charset="0"/>
                <a:ea typeface="+mj-ea"/>
                <a:cs typeface="+mj-cs"/>
              </a:rPr>
              <a:t>type(a)</a:t>
            </a:r>
            <a:endParaRPr lang="uk-UA" b="1" i="1" kern="0" cap="all" spc="1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66890"/>
              </p:ext>
            </p:extLst>
          </p:nvPr>
        </p:nvGraphicFramePr>
        <p:xfrm>
          <a:off x="884903" y="2635294"/>
          <a:ext cx="11139458" cy="2926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01663">
                  <a:extLst>
                    <a:ext uri="{9D8B030D-6E8A-4147-A177-3AD203B41FA5}">
                      <a16:colId xmlns:a16="http://schemas.microsoft.com/office/drawing/2014/main" val="976814529"/>
                    </a:ext>
                  </a:extLst>
                </a:gridCol>
                <a:gridCol w="1940630">
                  <a:extLst>
                    <a:ext uri="{9D8B030D-6E8A-4147-A177-3AD203B41FA5}">
                      <a16:colId xmlns:a16="http://schemas.microsoft.com/office/drawing/2014/main" val="2593641530"/>
                    </a:ext>
                  </a:extLst>
                </a:gridCol>
                <a:gridCol w="7297165">
                  <a:extLst>
                    <a:ext uri="{9D8B030D-6E8A-4147-A177-3AD203B41FA5}">
                      <a16:colId xmlns:a16="http://schemas.microsoft.com/office/drawing/2014/main" val="321355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/>
                        <a:t>Назва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dirty="0"/>
                        <a:t>Позначення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400" dirty="0"/>
                        <a:t>Об’єкти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54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/>
                        <a:t>Цілі числа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int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uk-UA" sz="2400" dirty="0"/>
                        <a:t>Всі натуральні, їм обернені і число 0.</a:t>
                      </a:r>
                    </a:p>
                    <a:p>
                      <a:pPr algn="l"/>
                      <a:r>
                        <a:rPr lang="uk-UA" sz="2400" dirty="0"/>
                        <a:t>Наприклад:</a:t>
                      </a:r>
                      <a:r>
                        <a:rPr lang="uk-UA" sz="2400" baseline="0" dirty="0"/>
                        <a:t> -32000, -10, 0, 10, 32000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25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/>
                        <a:t>Дійсні числа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float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uk-UA" sz="2400" dirty="0"/>
                        <a:t>Це множина дійсних </a:t>
                      </a:r>
                      <a:r>
                        <a:rPr lang="ru-RU" sz="2400" dirty="0"/>
                        <a:t>чисел. </a:t>
                      </a:r>
                      <a:r>
                        <a:rPr lang="ru-RU" sz="2400" dirty="0" err="1"/>
                        <a:t>Наприклад</a:t>
                      </a:r>
                      <a:r>
                        <a:rPr lang="ru-RU" sz="2400" dirty="0"/>
                        <a:t>: -32.56, 72.0, 0.5,</a:t>
                      </a:r>
                      <a:r>
                        <a:rPr lang="ru-RU" sz="2400" baseline="0" dirty="0"/>
                        <a:t> -3.1415, 0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68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sz="2400" dirty="0"/>
                        <a:t>Рядок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str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400" dirty="0"/>
                        <a:t>Будь-як</a:t>
                      </a:r>
                      <a:r>
                        <a:rPr lang="uk-UA" sz="2400" dirty="0"/>
                        <a:t>і</a:t>
                      </a:r>
                      <a:r>
                        <a:rPr lang="uk-UA" sz="2400" baseline="0" dirty="0"/>
                        <a:t> символи</a:t>
                      </a:r>
                      <a:r>
                        <a:rPr lang="en-US" sz="2400" baseline="0" dirty="0"/>
                        <a:t> </a:t>
                      </a:r>
                      <a:r>
                        <a:rPr lang="uk-UA" sz="2400" baseline="0" dirty="0"/>
                        <a:t>в лапках. Наприклад: </a:t>
                      </a:r>
                      <a:r>
                        <a:rPr lang="en-US" sz="2400" baseline="0" dirty="0"/>
                        <a:t>‘Hello’, ‘+0380504563***’, ‘25+25’, “</a:t>
                      </a:r>
                      <a:r>
                        <a:rPr lang="uk-UA" sz="2400" baseline="0" dirty="0"/>
                        <a:t>Завдання №1</a:t>
                      </a:r>
                      <a:r>
                        <a:rPr lang="en-US" sz="2400" baseline="0" dirty="0"/>
                        <a:t>”</a:t>
                      </a:r>
                      <a:endParaRPr lang="uk-UA" sz="2400" dirty="0">
                        <a:latin typeface="Comic Sans MS" panose="030F0702030302020204" pitchFamily="66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729686"/>
                  </a:ext>
                </a:extLst>
              </a:tr>
            </a:tbl>
          </a:graphicData>
        </a:graphic>
      </p:graphicFrame>
      <p:sp>
        <p:nvSpPr>
          <p:cNvPr id="10" name="Объект 2"/>
          <p:cNvSpPr txBox="1">
            <a:spLocks/>
          </p:cNvSpPr>
          <p:nvPr/>
        </p:nvSpPr>
        <p:spPr>
          <a:xfrm>
            <a:off x="884903" y="799741"/>
            <a:ext cx="11139457" cy="1736982"/>
          </a:xfrm>
          <a:prstGeom prst="rect">
            <a:avLst/>
          </a:prstGeom>
          <a:noFill/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Comic Sans MS" panose="030F0702030302020204" pitchFamily="66" charset="0"/>
              </a:rPr>
              <a:t>У </a:t>
            </a:r>
            <a:r>
              <a:rPr lang="en-US" dirty="0">
                <a:latin typeface="Comic Sans MS" panose="030F0702030302020204" pitchFamily="66" charset="0"/>
              </a:rPr>
              <a:t>Python</a:t>
            </a:r>
            <a:r>
              <a:rPr lang="uk-UA" dirty="0">
                <a:latin typeface="Comic Sans MS" panose="030F0702030302020204" pitchFamily="66" charset="0"/>
              </a:rPr>
              <a:t> всі дані називаються об'єктами. Число 2 представляється об'єктом «число 2», рядок '</a:t>
            </a:r>
            <a:r>
              <a:rPr lang="en-US" dirty="0">
                <a:latin typeface="Comic Sans MS" panose="030F0702030302020204" pitchFamily="66" charset="0"/>
              </a:rPr>
              <a:t>hello' - </a:t>
            </a:r>
            <a:r>
              <a:rPr lang="uk-UA" dirty="0">
                <a:latin typeface="Comic Sans MS" panose="030F0702030302020204" pitchFamily="66" charset="0"/>
              </a:rPr>
              <a:t>це об'єкт «рядок '</a:t>
            </a:r>
            <a:r>
              <a:rPr lang="en-US" dirty="0">
                <a:latin typeface="Comic Sans MS" panose="030F0702030302020204" pitchFamily="66" charset="0"/>
              </a:rPr>
              <a:t>hello'». </a:t>
            </a:r>
            <a:r>
              <a:rPr lang="uk-UA" dirty="0">
                <a:latin typeface="Comic Sans MS" panose="030F0702030302020204" pitchFamily="66" charset="0"/>
              </a:rPr>
              <a:t>Кожен об'єкт відноситься до якогось типу. Рядки зберігаються в об'єктах типу </a:t>
            </a:r>
            <a:r>
              <a:rPr lang="en-US" dirty="0" err="1">
                <a:latin typeface="Comic Sans MS" panose="030F0702030302020204" pitchFamily="66" charset="0"/>
              </a:rPr>
              <a:t>str</a:t>
            </a:r>
            <a:r>
              <a:rPr lang="en-US" dirty="0">
                <a:latin typeface="Comic Sans MS" panose="030F0702030302020204" pitchFamily="66" charset="0"/>
              </a:rPr>
              <a:t>, </a:t>
            </a:r>
            <a:r>
              <a:rPr lang="uk-UA" dirty="0">
                <a:latin typeface="Comic Sans MS" panose="030F0702030302020204" pitchFamily="66" charset="0"/>
              </a:rPr>
              <a:t>цілі числа зберігаються в об'єктах типу </a:t>
            </a:r>
            <a:r>
              <a:rPr lang="en-US" dirty="0" err="1">
                <a:latin typeface="Comic Sans MS" panose="030F0702030302020204" pitchFamily="66" charset="0"/>
              </a:rPr>
              <a:t>int</a:t>
            </a:r>
            <a:r>
              <a:rPr lang="en-US" dirty="0">
                <a:latin typeface="Comic Sans MS" panose="030F0702030302020204" pitchFamily="66" charset="0"/>
              </a:rPr>
              <a:t>, </a:t>
            </a:r>
            <a:r>
              <a:rPr lang="uk-UA" dirty="0">
                <a:latin typeface="Comic Sans MS" panose="030F0702030302020204" pitchFamily="66" charset="0"/>
              </a:rPr>
              <a:t>дробові числа (дійсні числа) - в об'єктах типу </a:t>
            </a:r>
            <a:r>
              <a:rPr lang="en-US" dirty="0">
                <a:latin typeface="Comic Sans MS" panose="030F0702030302020204" pitchFamily="66" charset="0"/>
              </a:rPr>
              <a:t>float. </a:t>
            </a:r>
            <a:endParaRPr lang="uk-UA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6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94735" y="860261"/>
            <a:ext cx="8108588" cy="1413803"/>
          </a:xfrm>
          <a:noFill/>
        </p:spPr>
        <p:txBody>
          <a:bodyPr/>
          <a:lstStyle/>
          <a:p>
            <a:r>
              <a:rPr lang="uk-UA" dirty="0">
                <a:latin typeface="Comic Sans MS" panose="030F0702030302020204" pitchFamily="66" charset="0"/>
              </a:rPr>
              <a:t>Тип об'єкта визначає, які дії можна робити з об'єктами цього типу. Наприклад, якщо в змінних </a:t>
            </a:r>
            <a:r>
              <a:rPr lang="en-US" dirty="0">
                <a:latin typeface="Comic Sans MS" panose="030F0702030302020204" pitchFamily="66" charset="0"/>
              </a:rPr>
              <a:t>a </a:t>
            </a:r>
            <a:r>
              <a:rPr lang="uk-UA" dirty="0">
                <a:latin typeface="Comic Sans MS" panose="030F0702030302020204" pitchFamily="66" charset="0"/>
              </a:rPr>
              <a:t>і </a:t>
            </a:r>
            <a:r>
              <a:rPr lang="en-US" dirty="0">
                <a:latin typeface="Comic Sans MS" panose="030F0702030302020204" pitchFamily="66" charset="0"/>
              </a:rPr>
              <a:t>b </a:t>
            </a:r>
            <a:r>
              <a:rPr lang="uk-UA" dirty="0">
                <a:latin typeface="Comic Sans MS" panose="030F0702030302020204" pitchFamily="66" charset="0"/>
              </a:rPr>
              <a:t>лежать об'єкти типу </a:t>
            </a:r>
            <a:r>
              <a:rPr lang="en-US" dirty="0" err="1">
                <a:latin typeface="Comic Sans MS" panose="030F0702030302020204" pitchFamily="66" charset="0"/>
              </a:rPr>
              <a:t>int</a:t>
            </a:r>
            <a:r>
              <a:rPr lang="en-US" dirty="0">
                <a:latin typeface="Comic Sans MS" panose="030F0702030302020204" pitchFamily="66" charset="0"/>
              </a:rPr>
              <a:t>, </a:t>
            </a:r>
            <a:r>
              <a:rPr lang="uk-UA" dirty="0">
                <a:latin typeface="Comic Sans MS" panose="030F0702030302020204" pitchFamily="66" charset="0"/>
              </a:rPr>
              <a:t>то їх можна перемножити, а якщо в них лежать об'єкти типу </a:t>
            </a:r>
            <a:r>
              <a:rPr lang="en-US" dirty="0" err="1">
                <a:latin typeface="Comic Sans MS" panose="030F0702030302020204" pitchFamily="66" charset="0"/>
              </a:rPr>
              <a:t>str</a:t>
            </a:r>
            <a:r>
              <a:rPr lang="en-US" dirty="0">
                <a:latin typeface="Comic Sans MS" panose="030F0702030302020204" pitchFamily="66" charset="0"/>
              </a:rPr>
              <a:t>, </a:t>
            </a:r>
            <a:r>
              <a:rPr lang="uk-UA" dirty="0">
                <a:latin typeface="Comic Sans MS" panose="030F0702030302020204" pitchFamily="66" charset="0"/>
              </a:rPr>
              <a:t>то їх перемножити не можна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endParaRPr lang="uk-UA" dirty="0">
              <a:latin typeface="Comic Sans MS" panose="030F0702030302020204" pitchFamily="66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94734" y="2147256"/>
            <a:ext cx="8108589" cy="1667023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dirty="0">
                <a:latin typeface="Comic Sans MS" panose="030F0702030302020204" pitchFamily="66" charset="0"/>
              </a:rPr>
              <a:t>Якщо в якості операндів деякого арифметичного виразу використовуються тільки цілі числа, то результат теж буде ціле число. Винятком є операція ділення, результатом якої є дійсне число. При спільному використанні цілого і дійсного типу змінних, результат буде дійсного типу.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543437" y="39043"/>
            <a:ext cx="9259355" cy="1032569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uk-UA" b="1" dirty="0">
                <a:solidFill>
                  <a:srgbClr val="FFC000"/>
                </a:solidFill>
                <a:latin typeface="Comic Sans MS" panose="030F0702030302020204" pitchFamily="66" charset="0"/>
              </a:rPr>
              <a:t>ПРОСТІ ТИПИ ЗМІННИХ 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68495" y="4788987"/>
            <a:ext cx="2549067" cy="2029970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a=5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b=7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z=a+b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print(z)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print(type(z))</a:t>
            </a:r>
            <a:endParaRPr lang="uk-UA" dirty="0">
              <a:latin typeface="Comic Sans MS" panose="030F0702030302020204" pitchFamily="66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707817" y="4660274"/>
            <a:ext cx="2549067" cy="508548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dirty="0">
                <a:latin typeface="Comic Sans MS" panose="030F0702030302020204" pitchFamily="66" charset="0"/>
              </a:rPr>
              <a:t>Результат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t="73382" r="76266" b="17895"/>
          <a:stretch/>
        </p:blipFill>
        <p:spPr>
          <a:xfrm>
            <a:off x="1817507" y="5062258"/>
            <a:ext cx="2439377" cy="888376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4256005" y="4837646"/>
            <a:ext cx="2549067" cy="2029970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a=5</a:t>
            </a:r>
            <a:r>
              <a:rPr lang="uk-UA" dirty="0">
                <a:latin typeface="Comic Sans MS" panose="030F0702030302020204" pitchFamily="66" charset="0"/>
              </a:rPr>
              <a:t>.5</a:t>
            </a:r>
            <a:endParaRPr lang="pl-PL" dirty="0">
              <a:latin typeface="Comic Sans MS" panose="030F0702030302020204" pitchFamily="66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b=7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z=a+b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print(z)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print(type(z))</a:t>
            </a:r>
            <a:endParaRPr lang="uk-UA" dirty="0">
              <a:latin typeface="Comic Sans MS" panose="030F0702030302020204" pitchFamily="66" charset="0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5256217" y="4669062"/>
            <a:ext cx="2549067" cy="539851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dirty="0">
                <a:latin typeface="Comic Sans MS" panose="030F0702030302020204" pitchFamily="66" charset="0"/>
              </a:rPr>
              <a:t>Результат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uk-UA" b="1" dirty="0">
              <a:latin typeface="Comic Sans MS" panose="030F0702030302020204" pitchFamily="66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/>
          <a:srcRect t="56818" r="53003" b="14140"/>
          <a:stretch/>
        </p:blipFill>
        <p:spPr>
          <a:xfrm>
            <a:off x="5377549" y="5189921"/>
            <a:ext cx="2127809" cy="760713"/>
          </a:xfrm>
          <a:prstGeom prst="rect">
            <a:avLst/>
          </a:prstGeom>
        </p:spPr>
      </p:pic>
      <p:sp>
        <p:nvSpPr>
          <p:cNvPr id="17" name="Объект 2"/>
          <p:cNvSpPr txBox="1">
            <a:spLocks/>
          </p:cNvSpPr>
          <p:nvPr/>
        </p:nvSpPr>
        <p:spPr>
          <a:xfrm>
            <a:off x="7805284" y="4671874"/>
            <a:ext cx="2549067" cy="2029970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a=</a:t>
            </a:r>
            <a:r>
              <a:rPr lang="en-US" dirty="0">
                <a:latin typeface="Comic Sans MS" panose="030F0702030302020204" pitchFamily="66" charset="0"/>
              </a:rPr>
              <a:t>‘</a:t>
            </a:r>
            <a:r>
              <a:rPr lang="uk-UA" dirty="0">
                <a:latin typeface="Comic Sans MS" panose="030F0702030302020204" pitchFamily="66" charset="0"/>
              </a:rPr>
              <a:t>мова</a:t>
            </a:r>
            <a:r>
              <a:rPr lang="en-US" dirty="0">
                <a:latin typeface="Comic Sans MS" panose="030F0702030302020204" pitchFamily="66" charset="0"/>
              </a:rPr>
              <a:t>’</a:t>
            </a:r>
            <a:endParaRPr lang="pl-PL" dirty="0">
              <a:latin typeface="Comic Sans MS" panose="030F0702030302020204" pitchFamily="66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b=</a:t>
            </a:r>
            <a:r>
              <a:rPr lang="en-US" dirty="0">
                <a:latin typeface="Comic Sans MS" panose="030F0702030302020204" pitchFamily="66" charset="0"/>
              </a:rPr>
              <a:t>‘</a:t>
            </a:r>
            <a:r>
              <a:rPr lang="uk-UA" dirty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Python’</a:t>
            </a:r>
            <a:endParaRPr lang="pl-PL" dirty="0">
              <a:latin typeface="Comic Sans MS" panose="030F0702030302020204" pitchFamily="66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z=a+b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print(z)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print(type(z))</a:t>
            </a:r>
            <a:endParaRPr lang="uk-UA" dirty="0">
              <a:latin typeface="Comic Sans MS" panose="030F0702030302020204" pitchFamily="66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4"/>
          <a:srcRect t="64952" r="33784" b="9674"/>
          <a:stretch/>
        </p:blipFill>
        <p:spPr>
          <a:xfrm>
            <a:off x="9601379" y="5501338"/>
            <a:ext cx="2479252" cy="522623"/>
          </a:xfrm>
          <a:prstGeom prst="rect">
            <a:avLst/>
          </a:prstGeom>
        </p:spPr>
      </p:pic>
      <p:sp>
        <p:nvSpPr>
          <p:cNvPr id="18" name="Объект 2"/>
          <p:cNvSpPr txBox="1">
            <a:spLocks/>
          </p:cNvSpPr>
          <p:nvPr/>
        </p:nvSpPr>
        <p:spPr>
          <a:xfrm>
            <a:off x="9531564" y="4721200"/>
            <a:ext cx="2549067" cy="539851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dirty="0">
                <a:latin typeface="Comic Sans MS" panose="030F0702030302020204" pitchFamily="66" charset="0"/>
              </a:rPr>
              <a:t>Результат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uk-UA" b="1" dirty="0">
              <a:latin typeface="Comic Sans MS" panose="030F0702030302020204" pitchFamily="66" charset="0"/>
            </a:endParaRPr>
          </a:p>
        </p:txBody>
      </p:sp>
      <p:sp>
        <p:nvSpPr>
          <p:cNvPr id="20" name="Объект 2"/>
          <p:cNvSpPr txBox="1">
            <a:spLocks/>
          </p:cNvSpPr>
          <p:nvPr/>
        </p:nvSpPr>
        <p:spPr>
          <a:xfrm>
            <a:off x="9253724" y="1039303"/>
            <a:ext cx="2549067" cy="2029970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a=</a:t>
            </a:r>
            <a:r>
              <a:rPr lang="en-US" dirty="0">
                <a:latin typeface="Comic Sans MS" panose="030F0702030302020204" pitchFamily="66" charset="0"/>
              </a:rPr>
              <a:t>8</a:t>
            </a:r>
            <a:endParaRPr lang="pl-PL" dirty="0">
              <a:latin typeface="Comic Sans MS" panose="030F0702030302020204" pitchFamily="66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b=</a:t>
            </a:r>
            <a:r>
              <a:rPr lang="en-US" dirty="0">
                <a:latin typeface="Comic Sans MS" panose="030F0702030302020204" pitchFamily="66" charset="0"/>
              </a:rPr>
              <a:t>2</a:t>
            </a:r>
            <a:endParaRPr lang="pl-PL" dirty="0">
              <a:latin typeface="Comic Sans MS" panose="030F0702030302020204" pitchFamily="66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z=a</a:t>
            </a:r>
            <a:r>
              <a:rPr lang="en-US" dirty="0">
                <a:latin typeface="Comic Sans MS" panose="030F0702030302020204" pitchFamily="66" charset="0"/>
              </a:rPr>
              <a:t>/</a:t>
            </a:r>
            <a:r>
              <a:rPr lang="pl-PL" dirty="0">
                <a:latin typeface="Comic Sans MS" panose="030F0702030302020204" pitchFamily="66" charset="0"/>
              </a:rPr>
              <a:t>b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print(z)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dirty="0">
                <a:latin typeface="Comic Sans MS" panose="030F0702030302020204" pitchFamily="66" charset="0"/>
              </a:rPr>
              <a:t>print(type(z))</a:t>
            </a:r>
            <a:endParaRPr lang="uk-UA" dirty="0">
              <a:latin typeface="Comic Sans MS" panose="030F0702030302020204" pitchFamily="66" charset="0"/>
            </a:endParaRPr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9253726" y="3253193"/>
            <a:ext cx="2549067" cy="508548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dirty="0">
                <a:latin typeface="Comic Sans MS" panose="030F0702030302020204" pitchFamily="66" charset="0"/>
              </a:rPr>
              <a:t>Результат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5"/>
          <a:srcRect t="55697" r="39898" b="10570"/>
          <a:stretch/>
        </p:blipFill>
        <p:spPr>
          <a:xfrm>
            <a:off x="9253725" y="3761741"/>
            <a:ext cx="2549067" cy="66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8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4128" y="135050"/>
            <a:ext cx="11167872" cy="1131042"/>
          </a:xfrm>
          <a:noFill/>
        </p:spPr>
        <p:txBody>
          <a:bodyPr>
            <a:normAutofit/>
          </a:bodyPr>
          <a:lstStyle/>
          <a:p>
            <a:pPr algn="ctr"/>
            <a:r>
              <a:rPr lang="uk-UA" b="1" dirty="0">
                <a:solidFill>
                  <a:srgbClr val="FFC000"/>
                </a:solidFill>
                <a:latin typeface="Comic Sans MS" panose="030F0702030302020204" pitchFamily="66" charset="0"/>
              </a:rPr>
              <a:t>Перетворення типів даних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4811" y="1413803"/>
            <a:ext cx="9720073" cy="1033975"/>
          </a:xfrm>
          <a:noFill/>
        </p:spPr>
        <p:txBody>
          <a:bodyPr>
            <a:noAutofit/>
          </a:bodyPr>
          <a:lstStyle/>
          <a:p>
            <a:r>
              <a:rPr lang="uk-UA" sz="2400" dirty="0">
                <a:latin typeface="Comic Sans MS" panose="030F0702030302020204" pitchFamily="66" charset="0"/>
              </a:rPr>
              <a:t>Часто доводиться переводити значення одного типу даних в інший, з цілого в текст та навпаки, з тексту в число, або з дійсного в ціле та інші варіанти.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34811" y="3005914"/>
            <a:ext cx="6980389" cy="991774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400" dirty="0">
                <a:latin typeface="Comic Sans MS" panose="030F0702030302020204" pitchFamily="66" charset="0"/>
              </a:rPr>
              <a:t>Функція </a:t>
            </a:r>
            <a:r>
              <a:rPr lang="en-US" sz="2400" dirty="0" err="1">
                <a:latin typeface="Comic Sans MS" panose="030F0702030302020204" pitchFamily="66" charset="0"/>
              </a:rPr>
              <a:t>int</a:t>
            </a:r>
            <a:r>
              <a:rPr lang="uk-UA" sz="2400" dirty="0">
                <a:latin typeface="Comic Sans MS" panose="030F0702030302020204" pitchFamily="66" charset="0"/>
              </a:rPr>
              <a:t>(а)</a:t>
            </a:r>
            <a:r>
              <a:rPr lang="en-US" sz="2400" dirty="0">
                <a:latin typeface="Comic Sans MS" panose="030F0702030302020204" pitchFamily="66" charset="0"/>
              </a:rPr>
              <a:t> –</a:t>
            </a:r>
            <a:r>
              <a:rPr lang="uk-UA" sz="2400" dirty="0">
                <a:latin typeface="Comic Sans MS" panose="030F0702030302020204" pitchFamily="66" charset="0"/>
              </a:rPr>
              <a:t> перетворює об’єкт а в ціле число, дробова частина просто відкидається.</a:t>
            </a:r>
          </a:p>
          <a:p>
            <a:pPr marL="0" indent="0">
              <a:buNone/>
            </a:pPr>
            <a:endParaRPr lang="uk-UA" sz="2400" dirty="0">
              <a:latin typeface="Comic Sans MS" panose="030F0702030302020204" pitchFamily="66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34811" y="4774924"/>
            <a:ext cx="6980390" cy="1033975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400" dirty="0">
                <a:latin typeface="Comic Sans MS" panose="030F0702030302020204" pitchFamily="66" charset="0"/>
              </a:rPr>
              <a:t>Функція </a:t>
            </a:r>
            <a:r>
              <a:rPr lang="en-US" sz="2400" dirty="0">
                <a:latin typeface="Comic Sans MS" panose="030F0702030302020204" pitchFamily="66" charset="0"/>
              </a:rPr>
              <a:t>float(a) – </a:t>
            </a:r>
            <a:r>
              <a:rPr lang="uk-UA" sz="2400" dirty="0">
                <a:latin typeface="Comic Sans MS" panose="030F0702030302020204" pitchFamily="66" charset="0"/>
              </a:rPr>
              <a:t>перетворює об’єкт </a:t>
            </a:r>
            <a:r>
              <a:rPr lang="en-US" sz="2400" dirty="0">
                <a:latin typeface="Comic Sans MS" panose="030F0702030302020204" pitchFamily="66" charset="0"/>
              </a:rPr>
              <a:t>a</a:t>
            </a:r>
            <a:r>
              <a:rPr lang="uk-UA" sz="2400" dirty="0">
                <a:latin typeface="Comic Sans MS" panose="030F0702030302020204" pitchFamily="66" charset="0"/>
              </a:rPr>
              <a:t> в дійсне число (ціла і дробова частина розділені точкою)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7441808" y="2479429"/>
            <a:ext cx="4750191" cy="1642405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a=5.7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b=</a:t>
            </a:r>
            <a:r>
              <a:rPr lang="en-US" sz="2400" dirty="0" err="1">
                <a:latin typeface="Comic Sans MS" panose="030F0702030302020204" pitchFamily="66" charset="0"/>
              </a:rPr>
              <a:t>int</a:t>
            </a:r>
            <a:r>
              <a:rPr lang="en-US" sz="2400" dirty="0">
                <a:latin typeface="Comic Sans MS" panose="030F0702030302020204" pitchFamily="66" charset="0"/>
              </a:rPr>
              <a:t>(a)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print(b)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print(type(a), type(b))</a:t>
            </a:r>
          </a:p>
          <a:p>
            <a:pPr marL="0" indent="0">
              <a:buNone/>
            </a:pPr>
            <a:endParaRPr lang="uk-UA" sz="2400" dirty="0">
              <a:latin typeface="Comic Sans MS" panose="030F0702030302020204" pitchFamily="66" charset="0"/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9564125" y="2469229"/>
            <a:ext cx="2549067" cy="508548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dirty="0">
                <a:latin typeface="Comic Sans MS" panose="030F0702030302020204" pitchFamily="66" charset="0"/>
              </a:rPr>
              <a:t>Результат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t="55698" r="20263" b="12393"/>
          <a:stretch/>
        </p:blipFill>
        <p:spPr>
          <a:xfrm>
            <a:off x="9545821" y="2922911"/>
            <a:ext cx="2627874" cy="650284"/>
          </a:xfrm>
          <a:prstGeom prst="rect">
            <a:avLst/>
          </a:prstGeom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7441809" y="4255477"/>
            <a:ext cx="4750191" cy="1642405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a=‘5.7’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b=float(a)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print(b)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print(type(a), type(b))</a:t>
            </a:r>
          </a:p>
          <a:p>
            <a:pPr marL="0" indent="0">
              <a:buNone/>
            </a:pPr>
            <a:endParaRPr lang="uk-UA" sz="2400" dirty="0">
              <a:latin typeface="Comic Sans MS" panose="030F0702030302020204" pitchFamily="66" charset="0"/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9564124" y="4266376"/>
            <a:ext cx="2549067" cy="508548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dirty="0">
                <a:latin typeface="Comic Sans MS" panose="030F0702030302020204" pitchFamily="66" charset="0"/>
              </a:rPr>
              <a:t>Результат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t="55698" r="18981" b="12393"/>
          <a:stretch/>
        </p:blipFill>
        <p:spPr>
          <a:xfrm>
            <a:off x="9503618" y="4642339"/>
            <a:ext cx="2670077" cy="7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7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2"/>
          <p:cNvSpPr txBox="1">
            <a:spLocks noGrp="1"/>
          </p:cNvSpPr>
          <p:nvPr>
            <p:ph idx="1"/>
          </p:nvPr>
        </p:nvSpPr>
        <p:spPr>
          <a:xfrm>
            <a:off x="1539269" y="1371600"/>
            <a:ext cx="8712563" cy="527538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400" dirty="0">
                <a:latin typeface="Comic Sans MS" panose="030F0702030302020204" pitchFamily="66" charset="0"/>
              </a:rPr>
              <a:t>Функція </a:t>
            </a:r>
            <a:r>
              <a:rPr lang="en-US" sz="2400" dirty="0" err="1">
                <a:latin typeface="Comic Sans MS" panose="030F0702030302020204" pitchFamily="66" charset="0"/>
              </a:rPr>
              <a:t>str</a:t>
            </a:r>
            <a:r>
              <a:rPr lang="uk-UA" sz="2400" dirty="0">
                <a:latin typeface="Comic Sans MS" panose="030F0702030302020204" pitchFamily="66" charset="0"/>
              </a:rPr>
              <a:t>(а)</a:t>
            </a:r>
            <a:r>
              <a:rPr lang="en-US" sz="2400" dirty="0">
                <a:latin typeface="Comic Sans MS" panose="030F0702030302020204" pitchFamily="66" charset="0"/>
              </a:rPr>
              <a:t> –</a:t>
            </a:r>
            <a:r>
              <a:rPr lang="uk-UA" sz="2400" dirty="0">
                <a:latin typeface="Comic Sans MS" panose="030F0702030302020204" pitchFamily="66" charset="0"/>
              </a:rPr>
              <a:t> перетворює будь-який об’єкт в рядок символів.</a:t>
            </a: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24128" y="205389"/>
            <a:ext cx="11015003" cy="990366"/>
          </a:xfrm>
          <a:noFill/>
        </p:spPr>
        <p:txBody>
          <a:bodyPr>
            <a:normAutofit/>
          </a:bodyPr>
          <a:lstStyle/>
          <a:p>
            <a:pPr algn="ctr"/>
            <a:r>
              <a:rPr lang="uk-UA" b="1" dirty="0">
                <a:solidFill>
                  <a:srgbClr val="FFC000"/>
                </a:solidFill>
                <a:latin typeface="Comic Sans MS" panose="030F0702030302020204" pitchFamily="66" charset="0"/>
              </a:rPr>
              <a:t>Перетворення типів даних</a:t>
            </a: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1024128" y="2025744"/>
            <a:ext cx="4257822" cy="1642405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a=5.7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b=</a:t>
            </a:r>
            <a:r>
              <a:rPr lang="en-US" sz="2400" dirty="0" err="1">
                <a:latin typeface="Comic Sans MS" panose="030F0702030302020204" pitchFamily="66" charset="0"/>
              </a:rPr>
              <a:t>str</a:t>
            </a:r>
            <a:r>
              <a:rPr lang="en-US" sz="2400" dirty="0">
                <a:latin typeface="Comic Sans MS" panose="030F0702030302020204" pitchFamily="66" charset="0"/>
              </a:rPr>
              <a:t>(a)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print(b)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omic Sans MS" panose="030F0702030302020204" pitchFamily="66" charset="0"/>
              </a:rPr>
              <a:t>&gt;&gt;&gt; print(type(a), type(b))</a:t>
            </a:r>
          </a:p>
          <a:p>
            <a:pPr marL="0" indent="0">
              <a:buNone/>
            </a:pPr>
            <a:endParaRPr lang="uk-UA" sz="2400" dirty="0">
              <a:latin typeface="Comic Sans MS" panose="030F0702030302020204" pitchFamily="66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096000" y="2111719"/>
            <a:ext cx="2284850" cy="1384091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dirty="0">
                <a:latin typeface="Comic Sans MS" panose="030F0702030302020204" pitchFamily="66" charset="0"/>
              </a:rPr>
              <a:t>Результат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-4695" t="53875" r="4695" b="11481"/>
          <a:stretch/>
        </p:blipFill>
        <p:spPr>
          <a:xfrm>
            <a:off x="6065490" y="2552388"/>
            <a:ext cx="3654815" cy="880993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1059247" y="3800030"/>
            <a:ext cx="4631118" cy="2910260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2400" dirty="0">
                <a:latin typeface="Comic Sans MS" panose="030F0702030302020204" pitchFamily="66" charset="0"/>
              </a:rPr>
              <a:t>a=5.7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2400" dirty="0">
                <a:latin typeface="Comic Sans MS" panose="030F0702030302020204" pitchFamily="66" charset="0"/>
              </a:rPr>
              <a:t>ab=str(a)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2400" dirty="0">
                <a:latin typeface="Comic Sans MS" panose="030F0702030302020204" pitchFamily="66" charset="0"/>
              </a:rPr>
              <a:t>c=4.3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2400" dirty="0">
                <a:latin typeface="Comic Sans MS" panose="030F0702030302020204" pitchFamily="66" charset="0"/>
              </a:rPr>
              <a:t>cb=str(c)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2400" dirty="0">
                <a:latin typeface="Comic Sans MS" panose="030F0702030302020204" pitchFamily="66" charset="0"/>
              </a:rPr>
              <a:t>z=ab+cb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2400" dirty="0">
                <a:latin typeface="Comic Sans MS" panose="030F0702030302020204" pitchFamily="66" charset="0"/>
              </a:rPr>
              <a:t>print(z)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l-PL" sz="2400" dirty="0">
                <a:latin typeface="Comic Sans MS" panose="030F0702030302020204" pitchFamily="66" charset="0"/>
              </a:rPr>
              <a:t>print(type(ab), type(cb), type(z))</a:t>
            </a:r>
          </a:p>
          <a:p>
            <a:pPr marL="0" indent="0">
              <a:buNone/>
            </a:pPr>
            <a:endParaRPr lang="uk-UA" sz="2400" dirty="0">
              <a:latin typeface="Comic Sans MS" panose="030F0702030302020204" pitchFamily="66" charset="0"/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109327" y="3777168"/>
            <a:ext cx="2284850" cy="1633789"/>
          </a:xfrm>
          <a:prstGeom prst="rect">
            <a:avLst/>
          </a:prstGeom>
          <a:noFill/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dirty="0">
                <a:latin typeface="Comic Sans MS" panose="030F0702030302020204" pitchFamily="66" charset="0"/>
              </a:rPr>
              <a:t>Результат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t="53910" r="7234" b="12510"/>
          <a:stretch/>
        </p:blipFill>
        <p:spPr>
          <a:xfrm>
            <a:off x="6267897" y="4339884"/>
            <a:ext cx="5924103" cy="123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44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6102C81-6943-425E-9D73-DDA2E5E69FE4}"/>
              </a:ext>
            </a:extLst>
          </p:cNvPr>
          <p:cNvSpPr txBox="1">
            <a:spLocks/>
          </p:cNvSpPr>
          <p:nvPr/>
        </p:nvSpPr>
        <p:spPr>
          <a:xfrm>
            <a:off x="574185" y="120759"/>
            <a:ext cx="11167872" cy="79364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b="1" dirty="0">
                <a:solidFill>
                  <a:srgbClr val="FFC000"/>
                </a:solidFill>
                <a:latin typeface="Comic Sans MS" panose="030F0702030302020204" pitchFamily="66" charset="0"/>
              </a:rPr>
              <a:t>Введення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B6BB72-6685-D59C-837D-B04C9F545B75}"/>
              </a:ext>
            </a:extLst>
          </p:cNvPr>
          <p:cNvSpPr txBox="1"/>
          <p:nvPr/>
        </p:nvSpPr>
        <p:spPr>
          <a:xfrm>
            <a:off x="953729" y="74194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За введення даних відповідає функція </a:t>
            </a:r>
            <a:r>
              <a:rPr lang="uk-UA" dirty="0" err="1"/>
              <a:t>input</a:t>
            </a:r>
            <a:r>
              <a:rPr lang="uk-UA" dirty="0"/>
              <a:t>(). Принцип її роботи полягає в тому, що вона зупиняє виконання програми і чекає введення даних від користувача.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E900FF-A415-A8A4-6813-E66DF2CD231D}"/>
              </a:ext>
            </a:extLst>
          </p:cNvPr>
          <p:cNvSpPr txBox="1"/>
          <p:nvPr/>
        </p:nvSpPr>
        <p:spPr>
          <a:xfrm>
            <a:off x="1130710" y="235986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a = </a:t>
            </a:r>
            <a:r>
              <a:rPr lang="uk-UA" dirty="0" err="1"/>
              <a:t>input</a:t>
            </a:r>
            <a:r>
              <a:rPr lang="uk-UA" dirty="0"/>
              <a:t>()  </a:t>
            </a:r>
          </a:p>
          <a:p>
            <a:r>
              <a:rPr lang="uk-UA" dirty="0"/>
              <a:t>b = </a:t>
            </a:r>
            <a:r>
              <a:rPr lang="uk-UA" dirty="0" err="1"/>
              <a:t>input</a:t>
            </a:r>
            <a:r>
              <a:rPr lang="uk-UA" dirty="0"/>
              <a:t>()  </a:t>
            </a:r>
          </a:p>
          <a:p>
            <a:r>
              <a:rPr lang="uk-UA" dirty="0"/>
              <a:t>s = a + b  </a:t>
            </a:r>
          </a:p>
          <a:p>
            <a:r>
              <a:rPr lang="uk-UA" dirty="0" err="1"/>
              <a:t>print</a:t>
            </a:r>
            <a:r>
              <a:rPr lang="uk-UA" dirty="0"/>
              <a:t>(s)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3DF0FEE-59C1-D4DE-A8D9-1D27B6ED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067" y="2324100"/>
            <a:ext cx="3019425" cy="1104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E9AFA9-7B3D-5A61-0384-25A60FE13F1E}"/>
              </a:ext>
            </a:extLst>
          </p:cNvPr>
          <p:cNvSpPr txBox="1"/>
          <p:nvPr/>
        </p:nvSpPr>
        <p:spPr>
          <a:xfrm>
            <a:off x="1356852" y="466161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  <a:latin typeface="verdana" panose="020B0604030504040204" pitchFamily="34" charset="0"/>
              </a:rPr>
              <a:t>Ми </a:t>
            </a:r>
            <a:r>
              <a:rPr lang="ru-RU" dirty="0" err="1">
                <a:effectLst/>
                <a:latin typeface="verdana" panose="020B0604030504040204" pitchFamily="34" charset="0"/>
              </a:rPr>
              <a:t>бачимо</a:t>
            </a:r>
            <a:r>
              <a:rPr lang="ru-RU" dirty="0">
                <a:effectLst/>
                <a:latin typeface="verdana" panose="020B0604030504040204" pitchFamily="34" charset="0"/>
              </a:rPr>
              <a:t>, </a:t>
            </a:r>
            <a:r>
              <a:rPr lang="ru-RU" dirty="0" err="1">
                <a:effectLst/>
                <a:latin typeface="verdana" panose="020B0604030504040204" pitchFamily="34" charset="0"/>
              </a:rPr>
              <a:t>що</a:t>
            </a:r>
            <a:r>
              <a:rPr lang="ru-RU" dirty="0">
                <a:effectLst/>
                <a:latin typeface="verdana" panose="020B0604030504040204" pitchFamily="34" charset="0"/>
              </a:rPr>
              <a:t> </a:t>
            </a:r>
            <a:r>
              <a:rPr lang="ru-RU" dirty="0" err="1">
                <a:effectLst/>
                <a:latin typeface="verdana" panose="020B0604030504040204" pitchFamily="34" charset="0"/>
              </a:rPr>
              <a:t>програма</a:t>
            </a:r>
            <a:r>
              <a:rPr lang="ru-RU" dirty="0">
                <a:effectLst/>
                <a:latin typeface="verdana" panose="020B0604030504040204" pitchFamily="34" charset="0"/>
              </a:rPr>
              <a:t> </a:t>
            </a:r>
            <a:r>
              <a:rPr lang="ru-RU" dirty="0" err="1">
                <a:effectLst/>
                <a:latin typeface="verdana" panose="020B0604030504040204" pitchFamily="34" charset="0"/>
              </a:rPr>
              <a:t>виводить</a:t>
            </a:r>
            <a:r>
              <a:rPr lang="ru-RU" dirty="0">
                <a:effectLst/>
                <a:latin typeface="verdana" panose="020B0604030504040204" pitchFamily="34" charset="0"/>
              </a:rPr>
              <a:t> 57, </a:t>
            </a:r>
            <a:r>
              <a:rPr lang="ru-RU" dirty="0" err="1">
                <a:effectLst/>
                <a:latin typeface="verdana" panose="020B0604030504040204" pitchFamily="34" charset="0"/>
              </a:rPr>
              <a:t>хоча</a:t>
            </a:r>
            <a:r>
              <a:rPr lang="ru-RU" dirty="0">
                <a:effectLst/>
                <a:latin typeface="verdana" panose="020B0604030504040204" pitchFamily="34" charset="0"/>
              </a:rPr>
              <a:t> в реальному </a:t>
            </a:r>
            <a:r>
              <a:rPr lang="ru-RU" dirty="0" err="1">
                <a:effectLst/>
                <a:latin typeface="verdana" panose="020B0604030504040204" pitchFamily="34" charset="0"/>
              </a:rPr>
              <a:t>житті</a:t>
            </a:r>
            <a:r>
              <a:rPr lang="ru-RU" dirty="0">
                <a:effectLst/>
                <a:latin typeface="verdana" panose="020B0604030504040204" pitchFamily="34" charset="0"/>
              </a:rPr>
              <a:t> 5 + 7 буде 12. </a:t>
            </a:r>
            <a:r>
              <a:rPr lang="ru-RU" dirty="0" err="1">
                <a:effectLst/>
                <a:latin typeface="verdana" panose="020B0604030504040204" pitchFamily="34" charset="0"/>
              </a:rPr>
              <a:t>Це</a:t>
            </a:r>
            <a:r>
              <a:rPr lang="ru-RU" dirty="0">
                <a:effectLst/>
                <a:latin typeface="verdana" panose="020B0604030504040204" pitchFamily="34" charset="0"/>
              </a:rPr>
              <a:t> </a:t>
            </a:r>
            <a:r>
              <a:rPr lang="ru-RU" dirty="0" err="1">
                <a:effectLst/>
                <a:latin typeface="verdana" panose="020B0604030504040204" pitchFamily="34" charset="0"/>
              </a:rPr>
              <a:t>сталося</a:t>
            </a:r>
            <a:r>
              <a:rPr lang="ru-RU" dirty="0">
                <a:effectLst/>
                <a:latin typeface="verdana" panose="020B0604030504040204" pitchFamily="34" charset="0"/>
              </a:rPr>
              <a:t> через те, </a:t>
            </a:r>
            <a:r>
              <a:rPr lang="ru-RU" dirty="0" err="1">
                <a:effectLst/>
                <a:latin typeface="verdana" panose="020B0604030504040204" pitchFamily="34" charset="0"/>
              </a:rPr>
              <a:t>що</a:t>
            </a:r>
            <a:r>
              <a:rPr lang="ru-RU" dirty="0">
                <a:effectLst/>
                <a:latin typeface="verdana" panose="020B0604030504040204" pitchFamily="34" charset="0"/>
              </a:rPr>
              <a:t> </a:t>
            </a:r>
            <a:r>
              <a:rPr lang="ru-RU" dirty="0" err="1">
                <a:effectLst/>
                <a:latin typeface="verdana" panose="020B0604030504040204" pitchFamily="34" charset="0"/>
              </a:rPr>
              <a:t>Пітон</a:t>
            </a:r>
            <a:r>
              <a:rPr lang="ru-RU" dirty="0">
                <a:effectLst/>
                <a:latin typeface="verdana" panose="020B0604030504040204" pitchFamily="34" charset="0"/>
              </a:rPr>
              <a:t> в </a:t>
            </a:r>
            <a:r>
              <a:rPr lang="ru-RU" dirty="0" err="1">
                <a:effectLst/>
                <a:latin typeface="verdana" panose="020B0604030504040204" pitchFamily="34" charset="0"/>
              </a:rPr>
              <a:t>третьому</a:t>
            </a:r>
            <a:r>
              <a:rPr lang="ru-RU" dirty="0">
                <a:effectLst/>
                <a:latin typeface="verdana" panose="020B0604030504040204" pitchFamily="34" charset="0"/>
              </a:rPr>
              <a:t> рядку «</a:t>
            </a:r>
            <a:r>
              <a:rPr lang="ru-RU" dirty="0" err="1">
                <a:effectLst/>
                <a:latin typeface="verdana" panose="020B0604030504040204" pitchFamily="34" charset="0"/>
              </a:rPr>
              <a:t>склав</a:t>
            </a:r>
            <a:r>
              <a:rPr lang="ru-RU" dirty="0">
                <a:effectLst/>
                <a:latin typeface="verdana" panose="020B0604030504040204" pitchFamily="34" charset="0"/>
              </a:rPr>
              <a:t>» два рядки, а не два числа. У </a:t>
            </a:r>
            <a:r>
              <a:rPr lang="ru-RU" dirty="0" err="1">
                <a:effectLst/>
                <a:latin typeface="verdana" panose="020B0604030504040204" pitchFamily="34" charset="0"/>
              </a:rPr>
              <a:t>Пітоні</a:t>
            </a:r>
            <a:r>
              <a:rPr lang="ru-RU" dirty="0">
                <a:effectLst/>
                <a:latin typeface="verdana" panose="020B0604030504040204" pitchFamily="34" charset="0"/>
              </a:rPr>
              <a:t> два рядки </a:t>
            </a:r>
            <a:r>
              <a:rPr lang="ru-RU" dirty="0" err="1">
                <a:effectLst/>
                <a:latin typeface="verdana" panose="020B0604030504040204" pitchFamily="34" charset="0"/>
              </a:rPr>
              <a:t>складаються</a:t>
            </a:r>
            <a:r>
              <a:rPr lang="ru-RU" dirty="0">
                <a:effectLst/>
                <a:latin typeface="verdana" panose="020B0604030504040204" pitchFamily="34" charset="0"/>
              </a:rPr>
              <a:t> так: до </a:t>
            </a:r>
            <a:r>
              <a:rPr lang="ru-RU" dirty="0" err="1">
                <a:effectLst/>
                <a:latin typeface="verdana" panose="020B0604030504040204" pitchFamily="34" charset="0"/>
              </a:rPr>
              <a:t>першого</a:t>
            </a:r>
            <a:r>
              <a:rPr lang="ru-RU" dirty="0">
                <a:effectLst/>
                <a:latin typeface="verdana" panose="020B0604030504040204" pitchFamily="34" charset="0"/>
              </a:rPr>
              <a:t> рядку </a:t>
            </a:r>
            <a:r>
              <a:rPr lang="ru-RU" dirty="0" err="1">
                <a:effectLst/>
                <a:latin typeface="verdana" panose="020B0604030504040204" pitchFamily="34" charset="0"/>
              </a:rPr>
              <a:t>приписується</a:t>
            </a:r>
            <a:r>
              <a:rPr lang="ru-RU" dirty="0">
                <a:effectLst/>
                <a:latin typeface="verdana" panose="020B0604030504040204" pitchFamily="34" charset="0"/>
              </a:rPr>
              <a:t> </a:t>
            </a:r>
            <a:r>
              <a:rPr lang="ru-RU" dirty="0" err="1">
                <a:effectLst/>
                <a:latin typeface="verdana" panose="020B0604030504040204" pitchFamily="34" charset="0"/>
              </a:rPr>
              <a:t>другий</a:t>
            </a:r>
            <a:r>
              <a:rPr lang="ru-RU" dirty="0">
                <a:effectLst/>
                <a:latin typeface="verdana" panose="020B0604030504040204" pitchFamily="34" charset="0"/>
              </a:rPr>
              <a:t>.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079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C013555-AE3F-3A3E-6055-25E12F770BC5}"/>
              </a:ext>
            </a:extLst>
          </p:cNvPr>
          <p:cNvSpPr txBox="1"/>
          <p:nvPr/>
        </p:nvSpPr>
        <p:spPr>
          <a:xfrm>
            <a:off x="1061884" y="796017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Щоб перетворити рядок з цифр в ціле число, скористаємося функцією </a:t>
            </a:r>
            <a:r>
              <a:rPr lang="uk-UA" dirty="0" err="1"/>
              <a:t>int</a:t>
            </a:r>
            <a:r>
              <a:rPr lang="uk-UA" dirty="0"/>
              <a:t> (). Наприклад, </a:t>
            </a:r>
            <a:r>
              <a:rPr lang="uk-UA" dirty="0" err="1"/>
              <a:t>int</a:t>
            </a:r>
            <a:r>
              <a:rPr lang="uk-UA" dirty="0"/>
              <a:t> ('23 ') поверне число 23. Ось приклад правильної програми, яка зчитує два числа і виводить їх суму: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2499EC9-A4C4-56AE-7D2E-D52DA482E71A}"/>
              </a:ext>
            </a:extLst>
          </p:cNvPr>
          <p:cNvSpPr txBox="1">
            <a:spLocks/>
          </p:cNvSpPr>
          <p:nvPr/>
        </p:nvSpPr>
        <p:spPr>
          <a:xfrm>
            <a:off x="574185" y="120759"/>
            <a:ext cx="11167872" cy="79364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b="1" dirty="0">
                <a:solidFill>
                  <a:srgbClr val="FFC000"/>
                </a:solidFill>
                <a:latin typeface="Comic Sans MS" panose="030F0702030302020204" pitchFamily="66" charset="0"/>
              </a:rPr>
              <a:t>Введення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5F9329-6CB6-A402-42F5-9C9A92D8BF9D}"/>
              </a:ext>
            </a:extLst>
          </p:cNvPr>
          <p:cNvSpPr txBox="1"/>
          <p:nvPr/>
        </p:nvSpPr>
        <p:spPr>
          <a:xfrm>
            <a:off x="1543665" y="249462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a = </a:t>
            </a:r>
            <a:r>
              <a:rPr lang="uk-UA" dirty="0" err="1"/>
              <a:t>int</a:t>
            </a:r>
            <a:r>
              <a:rPr lang="uk-UA" dirty="0"/>
              <a:t>(</a:t>
            </a:r>
            <a:r>
              <a:rPr lang="uk-UA" dirty="0" err="1"/>
              <a:t>input</a:t>
            </a:r>
            <a:r>
              <a:rPr lang="uk-UA" dirty="0"/>
              <a:t>())  </a:t>
            </a:r>
          </a:p>
          <a:p>
            <a:r>
              <a:rPr lang="uk-UA" dirty="0"/>
              <a:t>b = </a:t>
            </a:r>
            <a:r>
              <a:rPr lang="uk-UA" dirty="0" err="1"/>
              <a:t>int</a:t>
            </a:r>
            <a:r>
              <a:rPr lang="uk-UA" dirty="0"/>
              <a:t>(</a:t>
            </a:r>
            <a:r>
              <a:rPr lang="uk-UA" dirty="0" err="1"/>
              <a:t>input</a:t>
            </a:r>
            <a:r>
              <a:rPr lang="uk-UA" dirty="0"/>
              <a:t>())  </a:t>
            </a:r>
          </a:p>
          <a:p>
            <a:r>
              <a:rPr lang="uk-UA" dirty="0"/>
              <a:t>s = a + b   </a:t>
            </a:r>
          </a:p>
          <a:p>
            <a:r>
              <a:rPr lang="uk-UA" dirty="0" err="1"/>
              <a:t>print</a:t>
            </a:r>
            <a:r>
              <a:rPr lang="uk-UA" dirty="0"/>
              <a:t>(s)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52FB8FD-2CD6-1D27-A967-B38BF0A5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627815"/>
            <a:ext cx="16002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1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>
            <a:spLocks noGrp="1"/>
          </p:cNvSpPr>
          <p:nvPr>
            <p:ph type="title"/>
          </p:nvPr>
        </p:nvSpPr>
        <p:spPr>
          <a:xfrm>
            <a:off x="739359" y="215049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- Ростислав</a:t>
            </a:r>
            <a:endParaRPr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4" name="Google Shape;364;p40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3"/>
          </p:nvPr>
        </p:nvSpPr>
        <p:spPr>
          <a:xfrm>
            <a:off x="4125677" y="2374900"/>
            <a:ext cx="5700434" cy="759603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uk-UA" sz="3600" b="1" i="1" dirty="0"/>
              <a:t>Про мене програмуванні</a:t>
            </a:r>
            <a:endParaRPr lang="en-US" sz="3600" b="1" i="1" dirty="0"/>
          </a:p>
        </p:txBody>
      </p:sp>
      <p:grpSp>
        <p:nvGrpSpPr>
          <p:cNvPr id="366" name="Google Shape;366;p40"/>
          <p:cNvGrpSpPr/>
          <p:nvPr/>
        </p:nvGrpSpPr>
        <p:grpSpPr>
          <a:xfrm>
            <a:off x="739359" y="2327881"/>
            <a:ext cx="3086052" cy="3078438"/>
            <a:chOff x="1555417" y="1745542"/>
            <a:chExt cx="3198900" cy="3236400"/>
          </a:xfrm>
        </p:grpSpPr>
        <p:sp>
          <p:nvSpPr>
            <p:cNvPr id="367" name="Google Shape;367;p40"/>
            <p:cNvSpPr/>
            <p:nvPr/>
          </p:nvSpPr>
          <p:spPr>
            <a:xfrm>
              <a:off x="1555417" y="1745542"/>
              <a:ext cx="3198900" cy="32364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 txBox="1"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Trebuchet MS"/>
                <a:buNone/>
              </a:pPr>
              <a:endParaRPr sz="6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2230017" y="2910190"/>
            <a:ext cx="7912360" cy="2449110"/>
            <a:chOff x="871880" y="454"/>
            <a:chExt cx="8912651" cy="3300300"/>
          </a:xfrm>
        </p:grpSpPr>
        <p:sp>
          <p:nvSpPr>
            <p:cNvPr id="371" name="Google Shape;371;p40"/>
            <p:cNvSpPr/>
            <p:nvPr/>
          </p:nvSpPr>
          <p:spPr>
            <a:xfrm>
              <a:off x="871880" y="1123375"/>
              <a:ext cx="2240100" cy="19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855031" y="1749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2649652" y="38700"/>
              <a:ext cx="924651" cy="1023604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38999" r="-38999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855031" y="83509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 txBox="1"/>
            <p:nvPr/>
          </p:nvSpPr>
          <p:spPr>
            <a:xfrm>
              <a:off x="3651874" y="454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Вивчив мови програмування як: C, C#,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JavaScript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SQL, PHP,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Assembler</a:t>
              </a:r>
              <a:r>
                <a:rPr lang="en-US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Python</a:t>
              </a:r>
              <a:endParaRPr sz="23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2649653" y="1121195"/>
              <a:ext cx="924651" cy="1023604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20998" r="-20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3855031" y="1668440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 txBox="1"/>
            <p:nvPr/>
          </p:nvSpPr>
          <p:spPr>
            <a:xfrm>
              <a:off x="3616590" y="1015892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Пройшов стажування в IT 2 місяці</a:t>
              </a:r>
              <a:endParaRPr sz="2300" i="1" dirty="0"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649653" y="2184381"/>
              <a:ext cx="924651" cy="1023604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855031" y="250178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 txBox="1"/>
            <p:nvPr/>
          </p:nvSpPr>
          <p:spPr>
            <a:xfrm>
              <a:off x="3651877" y="2035238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Навчаюсь на бакалавраті з Комп’ютерної інженерії </a:t>
              </a:r>
              <a:endParaRPr sz="2300" i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09441D-5BE0-4C71-A42E-29C651055A3F}"/>
              </a:ext>
            </a:extLst>
          </p:cNvPr>
          <p:cNvSpPr txBox="1"/>
          <p:nvPr/>
        </p:nvSpPr>
        <p:spPr>
          <a:xfrm>
            <a:off x="776633" y="1274456"/>
            <a:ext cx="72464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400" i="1" dirty="0">
                <a:solidFill>
                  <a:schemeClr val="accent4"/>
                </a:solidFill>
                <a:latin typeface="+mj-lt"/>
              </a:rPr>
              <a:t>викладач з курсу </a:t>
            </a:r>
            <a:r>
              <a:rPr lang="en-US" sz="4400" b="1" i="1" dirty="0">
                <a:solidFill>
                  <a:schemeClr val="accent4"/>
                </a:solidFill>
                <a:latin typeface="+mj-lt"/>
              </a:rPr>
              <a:t>Java &amp; Python</a:t>
            </a:r>
            <a:endParaRPr lang="uk-UA" sz="4400" b="1" i="1" dirty="0">
              <a:solidFill>
                <a:schemeClr val="accent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0"/>
          <p:cNvGrpSpPr/>
          <p:nvPr>
            <p:custDataLst>
              <p:tags r:id="rId1"/>
            </p:custDataLst>
          </p:nvPr>
        </p:nvGrpSpPr>
        <p:grpSpPr>
          <a:xfrm>
            <a:off x="26013" y="-2112027"/>
            <a:ext cx="11737232" cy="11240933"/>
            <a:chOff x="-608987" y="-2747027"/>
            <a:chExt cx="11737232" cy="11240933"/>
          </a:xfrm>
        </p:grpSpPr>
        <p:grpSp>
          <p:nvGrpSpPr>
            <p:cNvPr id="25" name="Shape1"/>
            <p:cNvGrpSpPr/>
            <p:nvPr>
              <p:custDataLst>
                <p:tags r:id="rId11"/>
              </p:custDataLst>
            </p:nvPr>
          </p:nvGrpSpPr>
          <p:grpSpPr>
            <a:xfrm>
              <a:off x="3435780" y="-2747027"/>
              <a:ext cx="7692465" cy="3840572"/>
              <a:chOff x="3435780" y="-2747027"/>
              <a:chExt cx="7692465" cy="3840572"/>
            </a:xfrm>
          </p:grpSpPr>
          <p:sp>
            <p:nvSpPr>
              <p:cNvPr id="26" name="Shape2">
                <a:extLst>
                  <a:ext uri="{FF2B5EF4-FFF2-40B4-BE49-F238E27FC236}">
                    <a16:creationId xmlns:a16="http://schemas.microsoft.com/office/drawing/2014/main" id="{98F7CB20-6427-9840-B30B-7A77B623AE62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6701244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7" name="Shape3">
                <a:extLst>
                  <a:ext uri="{FF2B5EF4-FFF2-40B4-BE49-F238E27FC236}">
                    <a16:creationId xmlns:a16="http://schemas.microsoft.com/office/drawing/2014/main" id="{DE743FC7-35CF-B740-878B-E6F2D4FE74EF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861543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E3FF35CE-78D8-FB4D-BC8C-185FCA9A54E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9021842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9" name="Shape5">
                <a:extLst>
                  <a:ext uri="{FF2B5EF4-FFF2-40B4-BE49-F238E27FC236}">
                    <a16:creationId xmlns:a16="http://schemas.microsoft.com/office/drawing/2014/main" id="{C45072D2-948D-5F4A-A45A-034B8D4AE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701247" y="736017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0" name="Shape6">
                <a:extLst>
                  <a:ext uri="{FF2B5EF4-FFF2-40B4-BE49-F238E27FC236}">
                    <a16:creationId xmlns:a16="http://schemas.microsoft.com/office/drawing/2014/main" id="{EDE87707-D51A-4248-991D-629A3D246F32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3435780" y="720644"/>
                <a:ext cx="622867" cy="372901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  <p:grpSp>
          <p:nvGrpSpPr>
            <p:cNvPr id="31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-608987" y="306857"/>
              <a:ext cx="10218579" cy="8187049"/>
              <a:chOff x="-608987" y="306857"/>
              <a:chExt cx="10218579" cy="8187049"/>
            </a:xfrm>
          </p:grpSpPr>
          <p:sp>
            <p:nvSpPr>
              <p:cNvPr id="32" name="Shape8">
                <a:extLst>
                  <a:ext uri="{FF2B5EF4-FFF2-40B4-BE49-F238E27FC236}">
                    <a16:creationId xmlns:a16="http://schemas.microsoft.com/office/drawing/2014/main" id="{01D868A6-02F2-B04A-B843-9598B24F5EC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V="1">
                <a:off x="1624275" y="2978354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 dirty="0"/>
              </a:p>
            </p:txBody>
          </p:sp>
          <p:sp>
            <p:nvSpPr>
              <p:cNvPr id="33" name="Shape9">
                <a:extLst>
                  <a:ext uri="{FF2B5EF4-FFF2-40B4-BE49-F238E27FC236}">
                    <a16:creationId xmlns:a16="http://schemas.microsoft.com/office/drawing/2014/main" id="{82A84E84-A97A-CF4B-ACAB-0920E1B7B390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575434" y="332871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4" name="Shape10">
                <a:extLst>
                  <a:ext uri="{FF2B5EF4-FFF2-40B4-BE49-F238E27FC236}">
                    <a16:creationId xmlns:a16="http://schemas.microsoft.com/office/drawing/2014/main" id="{0BC91570-1C49-8846-A5C0-A2DEBAB59FD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-608987" y="5740971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5" name="Shape11">
                <a:extLst>
                  <a:ext uri="{FF2B5EF4-FFF2-40B4-BE49-F238E27FC236}">
                    <a16:creationId xmlns:a16="http://schemas.microsoft.com/office/drawing/2014/main" id="{91F50F55-7CA2-AA47-A79F-7B8CAC4BAAF4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1312" y="5740972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6" name="Shape12">
                <a:extLst>
                  <a:ext uri="{FF2B5EF4-FFF2-40B4-BE49-F238E27FC236}">
                    <a16:creationId xmlns:a16="http://schemas.microsoft.com/office/drawing/2014/main" id="{3123B4C6-1726-1C4E-BD54-BDC44925991A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711611" y="5740970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7" name="Shape13">
                <a:extLst>
                  <a:ext uri="{FF2B5EF4-FFF2-40B4-BE49-F238E27FC236}">
                    <a16:creationId xmlns:a16="http://schemas.microsoft.com/office/drawing/2014/main" id="{6A55B5E4-7DFD-3C42-8F74-EFA4D77AB31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949121" y="306857"/>
                <a:ext cx="660471" cy="39541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8" name="Shape14">
                <a:extLst>
                  <a:ext uri="{FF2B5EF4-FFF2-40B4-BE49-F238E27FC236}">
                    <a16:creationId xmlns:a16="http://schemas.microsoft.com/office/drawing/2014/main" id="{7E599F6C-7CDF-AB4A-91CE-04D7D12912B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453762" y="1177703"/>
                <a:ext cx="400637" cy="23985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</p:grpSp>
      <p:grpSp>
        <p:nvGrpSpPr>
          <p:cNvPr id="18" name="Shape16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20" name="Shape17"/>
            <p:cNvPicPr/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6" name="Shape18">
            <a:extLst>
              <a:ext uri="{FF2B5EF4-FFF2-40B4-BE49-F238E27FC236}">
                <a16:creationId xmlns:a16="http://schemas.microsoft.com/office/drawing/2014/main" id="{AB5B6ECF-5953-433F-8544-946119253D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95389" y="2626741"/>
            <a:ext cx="5201221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8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Практика</a:t>
            </a:r>
            <a:endParaRPr kumimoji="0" lang="en-US" sz="8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5124" name="Picture 4" descr="6,988 Writing Code Illustrations - Free in SVG, PNG, EPS - IconScout">
            <a:extLst>
              <a:ext uri="{FF2B5EF4-FFF2-40B4-BE49-F238E27FC236}">
                <a16:creationId xmlns:a16="http://schemas.microsoft.com/office/drawing/2014/main" id="{1D88AACE-CCF3-4299-A748-49B65C5D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6" y="2801883"/>
            <a:ext cx="6084178" cy="405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hape9">
            <a:extLst>
              <a:ext uri="{FF2B5EF4-FFF2-40B4-BE49-F238E27FC236}">
                <a16:creationId xmlns:a16="http://schemas.microsoft.com/office/drawing/2014/main" id="{547214F4-9551-49D6-9609-4191DD7A20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0995" y="-290239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2" name="Shape9">
            <a:extLst>
              <a:ext uri="{FF2B5EF4-FFF2-40B4-BE49-F238E27FC236}">
                <a16:creationId xmlns:a16="http://schemas.microsoft.com/office/drawing/2014/main" id="{D50F8092-9E9C-49BC-BC92-C6C007FF3E1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86312" y="2177344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3" name="Shape2">
            <a:extLst>
              <a:ext uri="{FF2B5EF4-FFF2-40B4-BE49-F238E27FC236}">
                <a16:creationId xmlns:a16="http://schemas.microsoft.com/office/drawing/2014/main" id="{A0157A1B-8ED3-4A6D-9C2B-538A108A7D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482207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4" name="Shape2">
            <a:extLst>
              <a:ext uri="{FF2B5EF4-FFF2-40B4-BE49-F238E27FC236}">
                <a16:creationId xmlns:a16="http://schemas.microsoft.com/office/drawing/2014/main" id="{2F9E53CF-0948-436E-9BEB-6A7495C649C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5722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5" name="Shape2">
            <a:extLst>
              <a:ext uri="{FF2B5EF4-FFF2-40B4-BE49-F238E27FC236}">
                <a16:creationId xmlns:a16="http://schemas.microsoft.com/office/drawing/2014/main" id="{B6A4D7F7-F2E2-4ADD-B5BC-0E4CB6E3BAB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449843" y="347161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6" name="Shape2">
            <a:extLst>
              <a:ext uri="{FF2B5EF4-FFF2-40B4-BE49-F238E27FC236}">
                <a16:creationId xmlns:a16="http://schemas.microsoft.com/office/drawing/2014/main" id="{E524F71E-6EAF-4271-A47E-25AA6DE2EA1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1122136" y="-700378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hape44"/>
          <p:cNvGrpSpPr/>
          <p:nvPr>
            <p:custDataLst>
              <p:tags r:id="rId1"/>
            </p:custDataLst>
          </p:nvPr>
        </p:nvGrpSpPr>
        <p:grpSpPr>
          <a:xfrm>
            <a:off x="-794" y="-1"/>
            <a:ext cx="11544300" cy="1952626"/>
            <a:chOff x="-635794" y="-635001"/>
            <a:chExt cx="11544300" cy="1952626"/>
          </a:xfrm>
          <a:solidFill>
            <a:srgbClr val="FF7914"/>
          </a:solidFill>
        </p:grpSpPr>
        <p:sp>
          <p:nvSpPr>
            <p:cNvPr id="72" name="Shape43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-635794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500"/>
              <a:endParaRPr lang="ru-RU"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7" name="Shape45"/>
          <p:cNvGrpSpPr/>
          <p:nvPr>
            <p:custDataLst>
              <p:tags r:id="rId2"/>
            </p:custDataLst>
          </p:nvPr>
        </p:nvGrpSpPr>
        <p:grpSpPr>
          <a:xfrm>
            <a:off x="363943" y="2313102"/>
            <a:ext cx="1237470" cy="761762"/>
            <a:chOff x="-271057" y="1678102"/>
            <a:chExt cx="1237470" cy="761762"/>
          </a:xfrm>
        </p:grpSpPr>
        <p:sp>
          <p:nvSpPr>
            <p:cNvPr id="48" name="Shape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-271057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9" name="Shape9"/>
            <p:cNvPicPr/>
            <p:nvPr>
              <p:custDataLst>
                <p:tags r:id="rId26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5491" y="1776796"/>
              <a:ext cx="564375" cy="564375"/>
            </a:xfrm>
            <a:prstGeom prst="rect">
              <a:avLst/>
            </a:prstGeom>
          </p:spPr>
        </p:pic>
      </p:grpSp>
      <p:sp>
        <p:nvSpPr>
          <p:cNvPr id="50" name="Shape1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23239" y="2503949"/>
            <a:ext cx="1998945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Які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нові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поняття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дізнався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1" name="Shape46"/>
          <p:cNvGrpSpPr/>
          <p:nvPr>
            <p:custDataLst>
              <p:tags r:id="rId4"/>
            </p:custDataLst>
          </p:nvPr>
        </p:nvGrpSpPr>
        <p:grpSpPr>
          <a:xfrm>
            <a:off x="4120154" y="2316355"/>
            <a:ext cx="1237470" cy="761762"/>
            <a:chOff x="3485154" y="1681355"/>
            <a:chExt cx="1237470" cy="761762"/>
          </a:xfrm>
        </p:grpSpPr>
        <p:sp>
          <p:nvSpPr>
            <p:cNvPr id="52" name="Shape13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485154" y="168135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3" name="Shape15"/>
            <p:cNvPicPr/>
            <p:nvPr>
              <p:custDataLst>
                <p:tags r:id="rId24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821702" y="1780049"/>
              <a:ext cx="564375" cy="564375"/>
            </a:xfrm>
            <a:prstGeom prst="rect">
              <a:avLst/>
            </a:prstGeom>
          </p:spPr>
        </p:pic>
      </p:grpSp>
      <p:sp>
        <p:nvSpPr>
          <p:cNvPr id="5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390552" y="2598063"/>
            <a:ext cx="179696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запам'ятав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5" name="Shape47"/>
          <p:cNvGrpSpPr/>
          <p:nvPr>
            <p:custDataLst>
              <p:tags r:id="rId6"/>
            </p:custDataLst>
          </p:nvPr>
        </p:nvGrpSpPr>
        <p:grpSpPr>
          <a:xfrm>
            <a:off x="7876365" y="2313102"/>
            <a:ext cx="1237470" cy="761762"/>
            <a:chOff x="7241365" y="1678102"/>
            <a:chExt cx="1237470" cy="761762"/>
          </a:xfrm>
        </p:grpSpPr>
        <p:sp>
          <p:nvSpPr>
            <p:cNvPr id="56" name="Shape19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241365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7" name="Shape21"/>
            <p:cNvPicPr/>
            <p:nvPr>
              <p:custDataLst>
                <p:tags r:id="rId22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644872" y="1776796"/>
              <a:ext cx="430456" cy="564375"/>
            </a:xfrm>
            <a:prstGeom prst="rect">
              <a:avLst/>
            </a:prstGeom>
          </p:spPr>
        </p:pic>
      </p:grpSp>
      <p:sp>
        <p:nvSpPr>
          <p:cNvPr id="58" name="Shape2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113834" y="2548008"/>
            <a:ext cx="1835439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Промов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своїми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словами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9" name="Shape48"/>
          <p:cNvGrpSpPr/>
          <p:nvPr>
            <p:custDataLst>
              <p:tags r:id="rId8"/>
            </p:custDataLst>
          </p:nvPr>
        </p:nvGrpSpPr>
        <p:grpSpPr>
          <a:xfrm>
            <a:off x="363943" y="4463085"/>
            <a:ext cx="1237470" cy="761762"/>
            <a:chOff x="-271057" y="3828085"/>
            <a:chExt cx="1237470" cy="761762"/>
          </a:xfrm>
        </p:grpSpPr>
        <p:sp>
          <p:nvSpPr>
            <p:cNvPr id="60" name="Shape25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-271057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1" name="Shape27"/>
            <p:cNvPicPr/>
            <p:nvPr>
              <p:custDataLst>
                <p:tags r:id="rId20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5491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62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601413" y="4690076"/>
            <a:ext cx="260007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тобі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сподобалося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3" name="Shape49"/>
          <p:cNvGrpSpPr/>
          <p:nvPr>
            <p:custDataLst>
              <p:tags r:id="rId10"/>
            </p:custDataLst>
          </p:nvPr>
        </p:nvGrpSpPr>
        <p:grpSpPr>
          <a:xfrm>
            <a:off x="4120154" y="4463085"/>
            <a:ext cx="1237470" cy="761762"/>
            <a:chOff x="3485154" y="3828085"/>
            <a:chExt cx="1237470" cy="761762"/>
          </a:xfrm>
        </p:grpSpPr>
        <p:sp>
          <p:nvSpPr>
            <p:cNvPr id="64" name="Shape31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8515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5" name="Shape33"/>
            <p:cNvPicPr/>
            <p:nvPr>
              <p:custDataLst>
                <p:tags r:id="rId18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3952701" y="3926776"/>
              <a:ext cx="239142" cy="564375"/>
            </a:xfrm>
            <a:prstGeom prst="rect">
              <a:avLst/>
            </a:prstGeom>
          </p:spPr>
        </p:pic>
      </p:grpSp>
      <p:sp>
        <p:nvSpPr>
          <p:cNvPr id="66" name="Shape3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453754" y="4289823"/>
            <a:ext cx="2505494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Щоб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додати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чи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змінити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наступному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занятті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7" name="Shape50"/>
          <p:cNvGrpSpPr/>
          <p:nvPr>
            <p:custDataLst>
              <p:tags r:id="rId12"/>
            </p:custDataLst>
          </p:nvPr>
        </p:nvGrpSpPr>
        <p:grpSpPr>
          <a:xfrm>
            <a:off x="7876364" y="4463085"/>
            <a:ext cx="1237470" cy="761762"/>
            <a:chOff x="7241364" y="3828085"/>
            <a:chExt cx="1237470" cy="761762"/>
          </a:xfrm>
        </p:grpSpPr>
        <p:sp>
          <p:nvSpPr>
            <p:cNvPr id="68" name="Shape3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24136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9" name="Shape39"/>
            <p:cNvPicPr/>
            <p:nvPr>
              <p:custDataLst>
                <p:tags r:id="rId1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577913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70" name="Shape4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209966" y="4202823"/>
            <a:ext cx="2601624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було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найскладнішим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і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ще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повторити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потренуватися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в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вирішені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sp>
        <p:nvSpPr>
          <p:cNvPr id="4" name="Shape51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3829" y="787994"/>
            <a:ext cx="8927124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Давай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підіб'ємо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підсумки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4326"/>
          <p:cNvGrpSpPr/>
          <p:nvPr>
            <p:custDataLst>
              <p:tags r:id="rId1"/>
            </p:custDataLst>
          </p:nvPr>
        </p:nvGrpSpPr>
        <p:grpSpPr>
          <a:xfrm>
            <a:off x="6926095" y="3685077"/>
            <a:ext cx="5265906" cy="4739256"/>
            <a:chOff x="6438286" y="3020894"/>
            <a:chExt cx="5108755" cy="4739256"/>
          </a:xfrm>
        </p:grpSpPr>
        <p:sp>
          <p:nvSpPr>
            <p:cNvPr id="7" name="Shape4323">
              <a:extLst>
                <a:ext uri="{FF2B5EF4-FFF2-40B4-BE49-F238E27FC236}">
                  <a16:creationId xmlns:a16="http://schemas.microsoft.com/office/drawing/2014/main" id="{2A41120C-BFDB-7321-4347-CCE5C4A03F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438286" y="5225395"/>
              <a:ext cx="738999" cy="738999"/>
            </a:xfrm>
            <a:prstGeom prst="roundRect">
              <a:avLst>
                <a:gd name="adj" fmla="val 6623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  <p:sp>
          <p:nvSpPr>
            <p:cNvPr id="8" name="Shape4324">
              <a:extLst>
                <a:ext uri="{FF2B5EF4-FFF2-40B4-BE49-F238E27FC236}">
                  <a16:creationId xmlns:a16="http://schemas.microsoft.com/office/drawing/2014/main" id="{003DEC2F-D6DE-6C52-6502-3E967234CF4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807785" y="3020894"/>
              <a:ext cx="4739256" cy="4739256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</p:grpSp>
      <p:sp>
        <p:nvSpPr>
          <p:cNvPr id="5" name="Shape4325">
            <a:extLst>
              <a:ext uri="{FF2B5EF4-FFF2-40B4-BE49-F238E27FC236}">
                <a16:creationId xmlns:a16="http://schemas.microsoft.com/office/drawing/2014/main" id="{E72575FB-6C54-60A3-A084-2DC7B0A2D0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71587" y="2202025"/>
            <a:ext cx="4813717" cy="235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+mn-lt"/>
              </a:rPr>
              <a:t>Дякую 
за увагу!</a:t>
            </a:r>
          </a:p>
        </p:txBody>
      </p:sp>
      <p:pic>
        <p:nvPicPr>
          <p:cNvPr id="7170" name="Picture 2" descr="Best Girl holding laptop and pen in her hands Illustration download in PNG  &amp; Vector format">
            <a:extLst>
              <a:ext uri="{FF2B5EF4-FFF2-40B4-BE49-F238E27FC236}">
                <a16:creationId xmlns:a16="http://schemas.microsoft.com/office/drawing/2014/main" id="{EB569CDF-BCF0-402D-AF67-95E3FA68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71" y="918080"/>
            <a:ext cx="8751483" cy="593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819"/>
          <p:cNvGrpSpPr/>
          <p:nvPr>
            <p:custDataLst>
              <p:tags r:id="rId1"/>
            </p:custDataLst>
          </p:nvPr>
        </p:nvGrpSpPr>
        <p:grpSpPr>
          <a:xfrm>
            <a:off x="6463862" y="1814440"/>
            <a:ext cx="6210738" cy="5526160"/>
            <a:chOff x="5828862" y="1179440"/>
            <a:chExt cx="6210738" cy="5526160"/>
          </a:xfrm>
        </p:grpSpPr>
        <p:sp>
          <p:nvSpPr>
            <p:cNvPr id="17" name="Shape809">
              <a:extLst>
                <a:ext uri="{FF2B5EF4-FFF2-40B4-BE49-F238E27FC236}">
                  <a16:creationId xmlns:a16="http://schemas.microsoft.com/office/drawing/2014/main" id="{EF7F7447-D26D-F4A6-D11E-FAFF92AF71A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828862" y="1721239"/>
              <a:ext cx="6210738" cy="4984361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19" name="Shape811">
              <a:extLst>
                <a:ext uri="{FF2B5EF4-FFF2-40B4-BE49-F238E27FC236}">
                  <a16:creationId xmlns:a16="http://schemas.microsoft.com/office/drawing/2014/main" id="{3B9B570D-CD9D-08DC-E345-4021E38F6D6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659933" y="1179440"/>
              <a:ext cx="2831070" cy="4748565"/>
            </a:xfrm>
            <a:prstGeom prst="rect">
              <a:avLst/>
            </a:prstGeom>
            <a:blipFill>
              <a:blip r:embed="rId10"/>
              <a:stretch>
                <a:fillRect l="-75382" t="-202" r="-75382" b="-20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Comfortaa"/>
              </a:endParaRPr>
            </a:p>
          </p:txBody>
        </p:sp>
      </p:grpSp>
      <p:sp>
        <p:nvSpPr>
          <p:cNvPr id="13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0349" y="3719342"/>
            <a:ext cx="2176378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справи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з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комп'ютером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Чого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хочеш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навчитися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14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33665" y="3719342"/>
            <a:ext cx="2528597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Чим 
ти захоплюєшся/
любиш займатися 
у вільний час?</a:t>
            </a:r>
          </a:p>
        </p:txBody>
      </p:sp>
      <p:sp>
        <p:nvSpPr>
          <p:cNvPr id="15" name="Shape815">
            <a:extLst>
              <a:ext uri="{FF2B5EF4-FFF2-40B4-BE49-F238E27FC236}">
                <a16:creationId xmlns:a16="http://schemas.microsoft.com/office/drawing/2014/main" id="{D8B7CD1E-F3E6-2E47-78C5-8013341EBA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0349" y="2874796"/>
            <a:ext cx="443711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твій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улюблений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предмет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9" name="Shape813">
            <a:extLst>
              <a:ext uri="{FF2B5EF4-FFF2-40B4-BE49-F238E27FC236}">
                <a16:creationId xmlns:a16="http://schemas.microsoft.com/office/drawing/2014/main" id="{2542E7D8-93BB-615A-862C-2F5353C1A9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70349" y="653311"/>
            <a:ext cx="4329711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Запитання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для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знайомства</a:t>
            </a:r>
            <a:endParaRPr 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Shape814">
            <a:extLst>
              <a:ext uri="{FF2B5EF4-FFF2-40B4-BE49-F238E27FC236}">
                <a16:creationId xmlns:a16="http://schemas.microsoft.com/office/drawing/2014/main" id="{38304578-3C3A-2EBF-CC1C-E9437B919B6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0349" y="2140677"/>
            <a:ext cx="2697854" cy="33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якого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ти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міста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pic>
        <p:nvPicPr>
          <p:cNvPr id="2052" name="Picture 4" descr="Город-государство — Википедия">
            <a:extLst>
              <a:ext uri="{FF2B5EF4-FFF2-40B4-BE49-F238E27FC236}">
                <a16:creationId xmlns:a16="http://schemas.microsoft.com/office/drawing/2014/main" id="{C75ADCB9-4516-4FC5-BC35-A77DCAD83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1101" r="23078" b="-1101"/>
          <a:stretch/>
        </p:blipFill>
        <p:spPr bwMode="auto">
          <a:xfrm>
            <a:off x="6229740" y="99854"/>
            <a:ext cx="2831071" cy="4748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Человек, работающий за компьютером с экраном, на котором написано «код». |  Премиум Фото">
            <a:extLst>
              <a:ext uri="{FF2B5EF4-FFF2-40B4-BE49-F238E27FC236}">
                <a16:creationId xmlns:a16="http://schemas.microsoft.com/office/drawing/2014/main" id="{547197E2-A728-416B-9162-CA2407E08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r="46293"/>
          <a:stretch/>
        </p:blipFill>
        <p:spPr bwMode="auto">
          <a:xfrm>
            <a:off x="9294933" y="1814440"/>
            <a:ext cx="2864101" cy="474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19"/>
          <p:cNvGrpSpPr/>
          <p:nvPr>
            <p:custDataLst>
              <p:tags r:id="rId1"/>
            </p:custDataLst>
          </p:nvPr>
        </p:nvGrpSpPr>
        <p:grpSpPr>
          <a:xfrm>
            <a:off x="-2581475" y="-2658563"/>
            <a:ext cx="15704782" cy="11434497"/>
            <a:chOff x="-3216475" y="-3293563"/>
            <a:chExt cx="15704782" cy="11434497"/>
          </a:xfrm>
        </p:grpSpPr>
        <p:grpSp>
          <p:nvGrpSpPr>
            <p:cNvPr id="27" name="Shape20"/>
            <p:cNvGrpSpPr/>
            <p:nvPr>
              <p:custDataLst>
                <p:tags r:id="rId9"/>
              </p:custDataLst>
            </p:nvPr>
          </p:nvGrpSpPr>
          <p:grpSpPr>
            <a:xfrm>
              <a:off x="-2119781" y="-1917462"/>
              <a:ext cx="14608088" cy="9422924"/>
              <a:chOff x="-2119781" y="-1917462"/>
              <a:chExt cx="14608088" cy="9422924"/>
            </a:xfrm>
          </p:grpSpPr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7C1BB3E8-3DEE-4E6A-22BB-C8D2B90977B3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700000">
                <a:off x="-2119780" y="-1917462"/>
                <a:ext cx="9422924" cy="9422925"/>
              </a:xfrm>
              <a:custGeom>
                <a:avLst/>
                <a:gdLst>
                  <a:gd name="connsiteX0" fmla="*/ 0 w 9424151"/>
                  <a:gd name="connsiteY0" fmla="*/ 4574814 h 9424152"/>
                  <a:gd name="connsiteX1" fmla="*/ 4574814 w 9424151"/>
                  <a:gd name="connsiteY1" fmla="*/ 0 h 9424152"/>
                  <a:gd name="connsiteX2" fmla="*/ 9424151 w 9424151"/>
                  <a:gd name="connsiteY2" fmla="*/ 0 h 9424152"/>
                  <a:gd name="connsiteX3" fmla="*/ 9424151 w 9424151"/>
                  <a:gd name="connsiteY3" fmla="*/ 4849339 h 9424152"/>
                  <a:gd name="connsiteX4" fmla="*/ 4849338 w 9424151"/>
                  <a:gd name="connsiteY4" fmla="*/ 9424152 h 942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4151" h="9424152">
                    <a:moveTo>
                      <a:pt x="0" y="4574814"/>
                    </a:moveTo>
                    <a:lnTo>
                      <a:pt x="4574814" y="0"/>
                    </a:lnTo>
                    <a:lnTo>
                      <a:pt x="9424151" y="0"/>
                    </a:lnTo>
                    <a:lnTo>
                      <a:pt x="9424151" y="4849339"/>
                    </a:lnTo>
                    <a:lnTo>
                      <a:pt x="4849338" y="9424152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rnd">
                <a:noFill/>
                <a:prstDash val="solid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9" name="Shape6">
                <a:extLst>
                  <a:ext uri="{FF2B5EF4-FFF2-40B4-BE49-F238E27FC236}">
                    <a16:creationId xmlns:a16="http://schemas.microsoft.com/office/drawing/2014/main" id="{B4DFF2E6-DF48-0447-B8A4-1CE69E6860B1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798437" y="-356571"/>
                <a:ext cx="798959" cy="645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0" name="Shape8">
                <a:extLst>
                  <a:ext uri="{FF2B5EF4-FFF2-40B4-BE49-F238E27FC236}">
                    <a16:creationId xmlns:a16="http://schemas.microsoft.com/office/drawing/2014/main" id="{99BAF73B-8509-0F42-AC87-89CF52446FE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0071990" y="-1513837"/>
                <a:ext cx="2416317" cy="1951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31" name="Shape10">
              <a:extLst>
                <a:ext uri="{FF2B5EF4-FFF2-40B4-BE49-F238E27FC236}">
                  <a16:creationId xmlns:a16="http://schemas.microsoft.com/office/drawing/2014/main" id="{AE9AFA66-6B77-8B43-A568-C4243D07302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 rot="2700000">
              <a:off x="-3207931" y="-2507222"/>
              <a:ext cx="10648156" cy="10648156"/>
            </a:xfrm>
            <a:prstGeom prst="roundRect">
              <a:avLst>
                <a:gd name="adj" fmla="val 0"/>
              </a:avLst>
            </a:prstGeom>
            <a:noFill/>
            <a:ln w="63500" cap="rnd">
              <a:solidFill>
                <a:srgbClr val="000000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2" name="Shape12">
              <a:extLst>
                <a:ext uri="{FF2B5EF4-FFF2-40B4-BE49-F238E27FC236}">
                  <a16:creationId xmlns:a16="http://schemas.microsoft.com/office/drawing/2014/main" id="{808CB640-2C39-414C-92C2-93FA73B652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834836" y="4293408"/>
              <a:ext cx="2900520" cy="234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3975" cap="rnd">
              <a:solidFill>
                <a:srgbClr val="FF7914"/>
              </a:solidFill>
              <a:prstDash val="sysDot"/>
              <a:round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33" name="Shape14">
              <a:extLst>
                <a:ext uri="{FF2B5EF4-FFF2-40B4-BE49-F238E27FC236}">
                  <a16:creationId xmlns:a16="http://schemas.microsoft.com/office/drawing/2014/main" id="{327ED6E2-E659-9448-B8ED-9C688E953B2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13659" y="4781309"/>
              <a:ext cx="2258165" cy="182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sq">
              <a:solidFill>
                <a:srgbClr val="FF7914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34" name="Shape21"/>
            <p:cNvGrpSpPr/>
            <p:nvPr>
              <p:custDataLst>
                <p:tags r:id="rId13"/>
              </p:custDataLst>
            </p:nvPr>
          </p:nvGrpSpPr>
          <p:grpSpPr>
            <a:xfrm>
              <a:off x="-3216475" y="-3293563"/>
              <a:ext cx="10434668" cy="8396487"/>
              <a:chOff x="-3216475" y="-3293563"/>
              <a:chExt cx="10434668" cy="8396487"/>
            </a:xfrm>
          </p:grpSpPr>
          <p:sp>
            <p:nvSpPr>
              <p:cNvPr id="35" name="Shape16">
                <a:extLst>
                  <a:ext uri="{FF2B5EF4-FFF2-40B4-BE49-F238E27FC236}">
                    <a16:creationId xmlns:a16="http://schemas.microsoft.com/office/drawing/2014/main" id="{6BA0F6C2-CCB3-914C-8D57-CFC3160A98F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-3216475" y="-3293563"/>
                <a:ext cx="5388036" cy="4352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>
                <a:solidFill>
                  <a:srgbClr val="FF7914"/>
                </a:solidFill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6" name="Shape18">
                <a:extLst>
                  <a:ext uri="{FF2B5EF4-FFF2-40B4-BE49-F238E27FC236}">
                    <a16:creationId xmlns:a16="http://schemas.microsoft.com/office/drawing/2014/main" id="{B3396636-D980-CB44-AC0C-AE2AB258355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419234" y="4457503"/>
                <a:ext cx="798958" cy="645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22"/>
          <p:cNvGrpSpPr/>
          <p:nvPr>
            <p:custDataLst>
              <p:tags r:id="rId2"/>
            </p:custDataLst>
          </p:nvPr>
        </p:nvGrpSpPr>
        <p:grpSpPr>
          <a:xfrm>
            <a:off x="1070193" y="656793"/>
            <a:ext cx="1368830" cy="1260311"/>
            <a:chOff x="4551335" y="1864207"/>
            <a:chExt cx="1368830" cy="1260311"/>
          </a:xfrm>
        </p:grpSpPr>
        <p:grpSp>
          <p:nvGrpSpPr>
            <p:cNvPr id="14" name="Shape23"/>
            <p:cNvGrpSpPr/>
            <p:nvPr>
              <p:custDataLst>
                <p:tags r:id="rId6"/>
              </p:custDataLst>
            </p:nvPr>
          </p:nvGrpSpPr>
          <p:grpSpPr>
            <a:xfrm>
              <a:off x="4551335" y="1864445"/>
              <a:ext cx="1368830" cy="1259836"/>
              <a:chOff x="4776585" y="2585157"/>
              <a:chExt cx="1368830" cy="1259836"/>
            </a:xfrm>
          </p:grpSpPr>
          <p:sp>
            <p:nvSpPr>
              <p:cNvPr id="15" name="Shape24">
                <a:extLst>
                  <a:ext uri="{FF2B5EF4-FFF2-40B4-BE49-F238E27FC236}">
                    <a16:creationId xmlns:a16="http://schemas.microsoft.com/office/drawing/2014/main" id="{68BEBF52-2EDB-144D-B87A-8A2713360C1A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776585" y="2585157"/>
                <a:ext cx="1368830" cy="1259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17" name="Shape25"/>
              <p:cNvPicPr/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227215" y="3179912"/>
                <a:ext cx="467571" cy="626970"/>
              </a:xfrm>
              <a:prstGeom prst="rect">
                <a:avLst/>
              </a:prstGeom>
            </p:spPr>
          </p:pic>
        </p:grpSp>
      </p:grpSp>
      <p:sp>
        <p:nvSpPr>
          <p:cNvPr id="25" name="Shape2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77007" y="4401233"/>
            <a:ext cx="6501382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хотів</a:t>
            </a:r>
            <a:r>
              <a:rPr sz="2000" dirty="0">
                <a:solidFill>
                  <a:srgbClr val="FFFFFF"/>
                </a:solidFill>
                <a:latin typeface="+mn-lt"/>
              </a:rPr>
              <a:t>/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ла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були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справи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з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комп’ютером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це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буде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
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хочеш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вміти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і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знати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оцінити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успіхи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зі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100?</a:t>
            </a:r>
          </a:p>
        </p:txBody>
      </p:sp>
      <p:sp>
        <p:nvSpPr>
          <p:cNvPr id="18" name="Shape26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77007" y="2473511"/>
            <a:ext cx="7107761" cy="100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Були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спроби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навчитися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програмуванню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sp>
        <p:nvSpPr>
          <p:cNvPr id="19" name="Shape27">
            <a:extLst>
              <a:ext uri="{FF2B5EF4-FFF2-40B4-BE49-F238E27FC236}">
                <a16:creationId xmlns:a16="http://schemas.microsoft.com/office/drawing/2014/main" id="{8B08B7B6-1E48-2F4D-9537-1168E51351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78091" y="3692621"/>
            <a:ext cx="6785483" cy="529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Оціни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своє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знання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від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0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10.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Що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заважає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поставити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10?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Готовий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прийняти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мою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допомогу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цій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сфері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pic>
        <p:nvPicPr>
          <p:cNvPr id="20" name="Picture 4" descr="Програмування">
            <a:extLst>
              <a:ext uri="{FF2B5EF4-FFF2-40B4-BE49-F238E27FC236}">
                <a16:creationId xmlns:a16="http://schemas.microsoft.com/office/drawing/2014/main" id="{F336E040-149E-4A14-8B2B-023C76BF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840" y="3017618"/>
            <a:ext cx="5049350" cy="50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54"/>
          <p:cNvGrpSpPr/>
          <p:nvPr>
            <p:custDataLst>
              <p:tags r:id="rId1"/>
            </p:custDataLst>
          </p:nvPr>
        </p:nvGrpSpPr>
        <p:grpSpPr>
          <a:xfrm>
            <a:off x="-2162421" y="-1503895"/>
            <a:ext cx="9865793" cy="9865792"/>
            <a:chOff x="-2797421" y="-2138895"/>
            <a:chExt cx="9865793" cy="9865792"/>
          </a:xfrm>
        </p:grpSpPr>
        <p:sp>
          <p:nvSpPr>
            <p:cNvPr id="69" name="Shape51">
              <a:extLst>
                <a:ext uri="{FF2B5EF4-FFF2-40B4-BE49-F238E27FC236}">
                  <a16:creationId xmlns:a16="http://schemas.microsoft.com/office/drawing/2014/main" id="{52885FA5-6F81-ED9A-B1BD-180C0AFB57A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8900000">
              <a:off x="-2797421" y="-2138895"/>
              <a:ext cx="9865793" cy="9865792"/>
            </a:xfrm>
            <a:custGeom>
              <a:avLst/>
              <a:gdLst>
                <a:gd name="connsiteX0" fmla="*/ 4849338 w 9317484"/>
                <a:gd name="connsiteY0" fmla="*/ 0 h 9317483"/>
                <a:gd name="connsiteX1" fmla="*/ 9317484 w 9317484"/>
                <a:gd name="connsiteY1" fmla="*/ 4468146 h 9317483"/>
                <a:gd name="connsiteX2" fmla="*/ 9317483 w 9317484"/>
                <a:gd name="connsiteY2" fmla="*/ 9317483 h 9317483"/>
                <a:gd name="connsiteX3" fmla="*/ 4468145 w 9317484"/>
                <a:gd name="connsiteY3" fmla="*/ 9317483 h 9317483"/>
                <a:gd name="connsiteX4" fmla="*/ 0 w 9317484"/>
                <a:gd name="connsiteY4" fmla="*/ 4849338 h 931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7484" h="9317483">
                  <a:moveTo>
                    <a:pt x="4849338" y="0"/>
                  </a:moveTo>
                  <a:lnTo>
                    <a:pt x="9317484" y="4468146"/>
                  </a:lnTo>
                  <a:lnTo>
                    <a:pt x="9317483" y="9317483"/>
                  </a:lnTo>
                  <a:lnTo>
                    <a:pt x="4468145" y="931748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FF7914"/>
            </a:solidFill>
            <a:ln w="114300">
              <a:solidFill>
                <a:srgbClr val="FF7914"/>
              </a:solidFill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70" name="Shape53">
              <a:extLst>
                <a:ext uri="{FF2B5EF4-FFF2-40B4-BE49-F238E27FC236}">
                  <a16:creationId xmlns:a16="http://schemas.microsoft.com/office/drawing/2014/main" id="{8F9C718D-B82B-4882-C95F-7607C612526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18900000">
              <a:off x="-2652043" y="-613688"/>
              <a:ext cx="6815376" cy="6815375"/>
            </a:xfrm>
            <a:custGeom>
              <a:avLst/>
              <a:gdLst>
                <a:gd name="connsiteX0" fmla="*/ 4849338 w 6816264"/>
                <a:gd name="connsiteY0" fmla="*/ 0 h 6816263"/>
                <a:gd name="connsiteX1" fmla="*/ 6816264 w 6816264"/>
                <a:gd name="connsiteY1" fmla="*/ 1966926 h 6816263"/>
                <a:gd name="connsiteX2" fmla="*/ 6816263 w 6816264"/>
                <a:gd name="connsiteY2" fmla="*/ 6816263 h 6816263"/>
                <a:gd name="connsiteX3" fmla="*/ 1966925 w 6816264"/>
                <a:gd name="connsiteY3" fmla="*/ 6816263 h 6816263"/>
                <a:gd name="connsiteX4" fmla="*/ 0 w 6816264"/>
                <a:gd name="connsiteY4" fmla="*/ 4849338 h 681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263" h="6816263">
                  <a:moveTo>
                    <a:pt x="4849338" y="0"/>
                  </a:moveTo>
                  <a:lnTo>
                    <a:pt x="6816264" y="1966926"/>
                  </a:lnTo>
                  <a:lnTo>
                    <a:pt x="6816263" y="6816263"/>
                  </a:lnTo>
                  <a:lnTo>
                    <a:pt x="1966925" y="681626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4" name="Shape55"/>
          <p:cNvGrpSpPr/>
          <p:nvPr>
            <p:custDataLst>
              <p:tags r:id="rId2"/>
            </p:custDataLst>
          </p:nvPr>
        </p:nvGrpSpPr>
        <p:grpSpPr>
          <a:xfrm>
            <a:off x="372701" y="1189738"/>
            <a:ext cx="809895" cy="1065802"/>
            <a:chOff x="5056053" y="2261099"/>
            <a:chExt cx="809895" cy="1065802"/>
          </a:xfrm>
        </p:grpSpPr>
        <p:sp>
          <p:nvSpPr>
            <p:cNvPr id="6" name="Shape56">
              <a:extLst>
                <a:ext uri="{FF2B5EF4-FFF2-40B4-BE49-F238E27FC236}">
                  <a16:creationId xmlns:a16="http://schemas.microsoft.com/office/drawing/2014/main" id="{8DC5A728-287D-384C-AB5A-86487A16C20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73977" y="2261099"/>
              <a:ext cx="574047" cy="1065802"/>
            </a:xfrm>
            <a:custGeom>
              <a:avLst/>
              <a:gdLst>
                <a:gd name="connsiteX0" fmla="*/ 435271 w 602204"/>
                <a:gd name="connsiteY0" fmla="*/ 0 h 1118080"/>
                <a:gd name="connsiteX1" fmla="*/ 0 w 602204"/>
                <a:gd name="connsiteY1" fmla="*/ 618018 h 1118080"/>
                <a:gd name="connsiteX2" fmla="*/ 285750 w 602204"/>
                <a:gd name="connsiteY2" fmla="*/ 618018 h 1118080"/>
                <a:gd name="connsiteX3" fmla="*/ 114300 w 602204"/>
                <a:gd name="connsiteY3" fmla="*/ 1118080 h 1118080"/>
                <a:gd name="connsiteX4" fmla="*/ 602204 w 602204"/>
                <a:gd name="connsiteY4" fmla="*/ 441792 h 1118080"/>
                <a:gd name="connsiteX5" fmla="*/ 321834 w 602204"/>
                <a:gd name="connsiteY5" fmla="*/ 448927 h 1118080"/>
                <a:gd name="connsiteX6" fmla="*/ 435271 w 602204"/>
                <a:gd name="connsiteY6" fmla="*/ 0 h 111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204" h="1118080">
                  <a:moveTo>
                    <a:pt x="435271" y="0"/>
                  </a:moveTo>
                  <a:lnTo>
                    <a:pt x="0" y="618018"/>
                  </a:lnTo>
                  <a:lnTo>
                    <a:pt x="285750" y="618018"/>
                  </a:lnTo>
                  <a:lnTo>
                    <a:pt x="114300" y="1118080"/>
                  </a:lnTo>
                  <a:lnTo>
                    <a:pt x="602204" y="441792"/>
                  </a:lnTo>
                  <a:lnTo>
                    <a:pt x="321834" y="448927"/>
                  </a:lnTo>
                  <a:lnTo>
                    <a:pt x="435271" y="0"/>
                  </a:lnTo>
                  <a:close/>
                </a:path>
              </a:pathLst>
            </a:custGeom>
            <a:solidFill>
              <a:srgbClr val="FFFFFF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600"/>
            </a:p>
          </p:txBody>
        </p:sp>
      </p:grpSp>
      <p:sp>
        <p:nvSpPr>
          <p:cNvPr id="48" name="Shape1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85096" y="54250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49" name="Shape13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0146" y="5543300"/>
            <a:ext cx="843375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Захищена</a:t>
            </a:r>
          </a:p>
        </p:txBody>
      </p:sp>
      <p:sp>
        <p:nvSpPr>
          <p:cNvPr id="50" name="Shape1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613541" y="43143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1" name="Shape17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18592" y="4432600"/>
            <a:ext cx="67021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Надійна</a:t>
            </a:r>
          </a:p>
        </p:txBody>
      </p:sp>
      <p:sp>
        <p:nvSpPr>
          <p:cNvPr id="52" name="Shape1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611783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3" name="Shape2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116834" y="3321900"/>
            <a:ext cx="167873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Високопродуктивна</a:t>
            </a:r>
          </a:p>
        </p:txBody>
      </p:sp>
      <p:sp>
        <p:nvSpPr>
          <p:cNvPr id="54" name="Shape2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613542" y="20929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5" name="Shape25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118591" y="2211199"/>
            <a:ext cx="104540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Переносима</a:t>
            </a:r>
          </a:p>
        </p:txBody>
      </p:sp>
      <p:sp>
        <p:nvSpPr>
          <p:cNvPr id="56" name="Shape2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85096" y="9822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7" name="Shape29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990146" y="1100499"/>
            <a:ext cx="228160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Незалежна від архітектури</a:t>
            </a:r>
          </a:p>
        </p:txBody>
      </p:sp>
      <p:sp>
        <p:nvSpPr>
          <p:cNvPr id="58" name="Shape3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870053" y="5430526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9" name="Shape33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375103" y="5543326"/>
            <a:ext cx="1279196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1400" dirty="0">
                <a:solidFill>
                  <a:srgbClr val="000000"/>
                </a:solidFill>
                <a:latin typeface="+mn-lt"/>
              </a:rPr>
              <a:t>Інтерпретована</a:t>
            </a:r>
            <a:endParaRPr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0" name="Shape3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979028" y="4319825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1" name="Shape37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484079" y="4432600"/>
            <a:ext cx="126987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sz="1400" dirty="0" err="1">
                <a:solidFill>
                  <a:srgbClr val="000000"/>
                </a:solidFill>
                <a:latin typeface="+mn-lt"/>
              </a:rPr>
              <a:t>Багатопоточна</a:t>
            </a:r>
            <a:endParaRPr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2" name="Shape3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006799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3" name="Shape4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511851" y="3321900"/>
            <a:ext cx="104059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Розподілена</a:t>
            </a:r>
          </a:p>
        </p:txBody>
      </p:sp>
      <p:sp>
        <p:nvSpPr>
          <p:cNvPr id="64" name="Shape4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979028" y="20984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5" name="Shape45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484079" y="2211200"/>
            <a:ext cx="182624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 dirty="0" err="1">
                <a:solidFill>
                  <a:srgbClr val="000000"/>
                </a:solidFill>
                <a:latin typeface="+mn-lt"/>
              </a:rPr>
              <a:t>Об`єктно</a:t>
            </a:r>
            <a:r>
              <a:rPr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lt"/>
              </a:rPr>
              <a:t>оріентована</a:t>
            </a:r>
            <a:endParaRPr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6" name="Shape4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870053" y="987723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7" name="Shape49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375103" y="1100499"/>
            <a:ext cx="602869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Проста</a:t>
            </a:r>
          </a:p>
        </p:txBody>
      </p:sp>
      <p:sp>
        <p:nvSpPr>
          <p:cNvPr id="47" name="Shape57">
            <a:extLst>
              <a:ext uri="{FF2B5EF4-FFF2-40B4-BE49-F238E27FC236}">
                <a16:creationId xmlns:a16="http://schemas.microsoft.com/office/drawing/2014/main" id="{BAD9BA89-056D-D54D-A5FD-0C494D70284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72701" y="3380158"/>
            <a:ext cx="3234007" cy="806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Python </a:t>
            </a:r>
            <a:r>
              <a:rPr lang="en-US" sz="32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як</a:t>
            </a:r>
            <a:r>
              <a:rPr lang="en-US" sz="32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32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мова</a:t>
            </a:r>
            <a:r>
              <a:rPr lang="en-US" sz="32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32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програмування</a:t>
            </a:r>
            <a:r>
              <a:rPr lang="en-US" sz="32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32"/>
          <p:cNvGrpSpPr/>
          <p:nvPr>
            <p:custDataLst>
              <p:tags r:id="rId1"/>
            </p:custDataLst>
          </p:nvPr>
        </p:nvGrpSpPr>
        <p:grpSpPr>
          <a:xfrm>
            <a:off x="10175132" y="447"/>
            <a:ext cx="1951913" cy="2402818"/>
            <a:chOff x="9869583" y="-634553"/>
            <a:chExt cx="1622462" cy="2002070"/>
          </a:xfrm>
        </p:grpSpPr>
        <p:sp>
          <p:nvSpPr>
            <p:cNvPr id="42" name="Shape31">
              <a:extLst>
                <a:ext uri="{FF2B5EF4-FFF2-40B4-BE49-F238E27FC236}">
                  <a16:creationId xmlns:a16="http://schemas.microsoft.com/office/drawing/2014/main" id="{F9E8EB05-5DDB-BBC2-4809-4867E2D05ED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9869583" y="-634553"/>
              <a:ext cx="1622462" cy="2002070"/>
            </a:xfrm>
            <a:custGeom>
              <a:avLst/>
              <a:gdLst>
                <a:gd name="connsiteX0" fmla="*/ 1373588 w 4215505"/>
                <a:gd name="connsiteY0" fmla="*/ 0 h 5201810"/>
                <a:gd name="connsiteX1" fmla="*/ 2716337 w 4215505"/>
                <a:gd name="connsiteY1" fmla="*/ 0 h 5201810"/>
                <a:gd name="connsiteX2" fmla="*/ 2505493 w 4215505"/>
                <a:gd name="connsiteY2" fmla="*/ 632413 h 5201810"/>
                <a:gd name="connsiteX3" fmla="*/ 4215505 w 4215505"/>
                <a:gd name="connsiteY3" fmla="*/ 632413 h 5201810"/>
                <a:gd name="connsiteX4" fmla="*/ 739860 w 4215505"/>
                <a:gd name="connsiteY4" fmla="*/ 5200681 h 5201810"/>
                <a:gd name="connsiteX5" fmla="*/ 1777148 w 4215505"/>
                <a:gd name="connsiteY5" fmla="*/ 1781562 h 5201810"/>
                <a:gd name="connsiteX6" fmla="*/ 0 w 4215505"/>
                <a:gd name="connsiteY6" fmla="*/ 1753235 h 520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505" h="5201810">
                  <a:moveTo>
                    <a:pt x="1373588" y="0"/>
                  </a:moveTo>
                  <a:lnTo>
                    <a:pt x="2716337" y="0"/>
                  </a:lnTo>
                  <a:lnTo>
                    <a:pt x="2505493" y="632413"/>
                  </a:lnTo>
                  <a:lnTo>
                    <a:pt x="4215505" y="632413"/>
                  </a:lnTo>
                  <a:cubicBezTo>
                    <a:pt x="4215505" y="632413"/>
                    <a:pt x="711952" y="5284896"/>
                    <a:pt x="739860" y="5200681"/>
                  </a:cubicBezTo>
                  <a:cubicBezTo>
                    <a:pt x="767964" y="5116849"/>
                    <a:pt x="1777148" y="1781562"/>
                    <a:pt x="1777148" y="1781562"/>
                  </a:cubicBezTo>
                  <a:lnTo>
                    <a:pt x="0" y="1753235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sp>
        <p:nvSpPr>
          <p:cNvPr id="31" name="Shape11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36061" y="2100480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2" name="Shape1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5472" y="2407441"/>
            <a:ext cx="2460235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b="1" dirty="0">
                <a:solidFill>
                  <a:schemeClr val="tx1"/>
                </a:solidFill>
              </a:rPr>
              <a:t>Наука та аналіз даних</a:t>
            </a:r>
            <a:r>
              <a:rPr lang="uk-UA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NumPy, pandas, SciPy, matplotlib.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3" name="Shape15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91783" y="2097228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261197" y="2404190"/>
            <a:ext cx="2492382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Ігрова розробка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Pygame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sp>
        <p:nvSpPr>
          <p:cNvPr id="35" name="Shape19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5053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6" name="Shape2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24466" y="4454734"/>
            <a:ext cx="2492382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uk-UA" b="1" dirty="0">
                <a:solidFill>
                  <a:schemeClr val="tx1"/>
                </a:solidFill>
              </a:rPr>
              <a:t>Веб-розробка</a:t>
            </a:r>
            <a:r>
              <a:rPr lang="uk-UA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Django, Flask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37" name="Shape23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10776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8" name="Shape2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480189" y="4454735"/>
            <a:ext cx="2786309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uk-UA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Машинне навчання та штучний інтелект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TensorFlow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Keras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uk-UA" altLang="uk-UA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scikit-learn</a:t>
            </a:r>
            <a:r>
              <a: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sp>
        <p:nvSpPr>
          <p:cNvPr id="39" name="Shape27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266498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dirty="0"/>
          </a:p>
        </p:txBody>
      </p:sp>
      <p:sp>
        <p:nvSpPr>
          <p:cNvPr id="40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235912" y="4454735"/>
            <a:ext cx="1788918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uk-UA" b="1" dirty="0">
                <a:solidFill>
                  <a:schemeClr val="tx1"/>
                </a:solidFill>
              </a:rPr>
              <a:t>Вбудовані системи</a:t>
            </a:r>
            <a:r>
              <a:rPr lang="uk-UA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MicroPython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CircuitPython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Shape33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55053" y="472488"/>
            <a:ext cx="5309146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r>
              <a:rPr lang="uk-UA" sz="4000" b="1" dirty="0"/>
              <a:t>Використання </a:t>
            </a:r>
            <a:r>
              <a:rPr lang="en-US" sz="4000" b="1" dirty="0"/>
              <a:t>Python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41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1"/>
            <a:chOff x="-635000" y="-634554"/>
            <a:chExt cx="12192002" cy="6887721"/>
          </a:xfrm>
        </p:grpSpPr>
        <p:sp>
          <p:nvSpPr>
            <p:cNvPr id="63" name="Shape36">
              <a:extLst>
                <a:ext uri="{FF2B5EF4-FFF2-40B4-BE49-F238E27FC236}">
                  <a16:creationId xmlns:a16="http://schemas.microsoft.com/office/drawing/2014/main" id="{4B2DDEF7-1901-E02E-533C-33A3D022CC7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64" name="Shape38">
              <a:extLst>
                <a:ext uri="{FF2B5EF4-FFF2-40B4-BE49-F238E27FC236}">
                  <a16:creationId xmlns:a16="http://schemas.microsoft.com/office/drawing/2014/main" id="{1630D880-0061-3C28-8308-546CEDBB86F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199357" y="-634554"/>
              <a:ext cx="2357644" cy="1339149"/>
            </a:xfrm>
            <a:custGeom>
              <a:avLst/>
              <a:gdLst>
                <a:gd name="connsiteX0" fmla="*/ 609717 w 2357951"/>
                <a:gd name="connsiteY0" fmla="*/ 0 h 1339323"/>
                <a:gd name="connsiteX1" fmla="*/ 2357951 w 2357951"/>
                <a:gd name="connsiteY1" fmla="*/ 0 h 1339323"/>
                <a:gd name="connsiteX2" fmla="*/ 2357951 w 2357951"/>
                <a:gd name="connsiteY2" fmla="*/ 1339323 h 1339323"/>
                <a:gd name="connsiteX3" fmla="*/ 0 w 2357951"/>
                <a:gd name="connsiteY3" fmla="*/ 1338761 h 133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7951" h="1339323">
                  <a:moveTo>
                    <a:pt x="609717" y="0"/>
                  </a:moveTo>
                  <a:lnTo>
                    <a:pt x="2357951" y="0"/>
                  </a:lnTo>
                  <a:lnTo>
                    <a:pt x="2357951" y="1339323"/>
                  </a:lnTo>
                  <a:lnTo>
                    <a:pt x="0" y="1338761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65" name="Shape40">
              <a:extLst>
                <a:ext uri="{FF2B5EF4-FFF2-40B4-BE49-F238E27FC236}">
                  <a16:creationId xmlns:a16="http://schemas.microsoft.com/office/drawing/2014/main" id="{9CAF6EB5-8303-4837-C7DE-B27FEC758FF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72462" y="3479602"/>
              <a:ext cx="5884538" cy="2773566"/>
            </a:xfrm>
            <a:custGeom>
              <a:avLst/>
              <a:gdLst>
                <a:gd name="connsiteX0" fmla="*/ 1263340 w 5885304"/>
                <a:gd name="connsiteY0" fmla="*/ 0 h 2773927"/>
                <a:gd name="connsiteX1" fmla="*/ 5885304 w 5885304"/>
                <a:gd name="connsiteY1" fmla="*/ 0 h 2773927"/>
                <a:gd name="connsiteX2" fmla="*/ 5885304 w 5885304"/>
                <a:gd name="connsiteY2" fmla="*/ 2773927 h 2773927"/>
                <a:gd name="connsiteX3" fmla="*/ 0 w 5885304"/>
                <a:gd name="connsiteY3" fmla="*/ 2773927 h 277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5304" h="2773927">
                  <a:moveTo>
                    <a:pt x="1263340" y="0"/>
                  </a:moveTo>
                  <a:lnTo>
                    <a:pt x="5885304" y="0"/>
                  </a:lnTo>
                  <a:lnTo>
                    <a:pt x="5885304" y="2773927"/>
                  </a:lnTo>
                  <a:lnTo>
                    <a:pt x="0" y="2773927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grpSp>
        <p:nvGrpSpPr>
          <p:cNvPr id="42" name="Shape43"/>
          <p:cNvGrpSpPr/>
          <p:nvPr>
            <p:custDataLst>
              <p:tags r:id="rId2"/>
            </p:custDataLst>
          </p:nvPr>
        </p:nvGrpSpPr>
        <p:grpSpPr>
          <a:xfrm>
            <a:off x="818882" y="3084028"/>
            <a:ext cx="864641" cy="532255"/>
            <a:chOff x="-68437" y="2401735"/>
            <a:chExt cx="864641" cy="532255"/>
          </a:xfrm>
        </p:grpSpPr>
        <p:sp>
          <p:nvSpPr>
            <p:cNvPr id="43" name="Shape6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-68437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4" name="Shape8"/>
            <p:cNvPicPr/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8388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45" name="Shape1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771683" y="2984756"/>
            <a:ext cx="1510029" cy="738664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rgbClr val="000000"/>
                </a:solidFill>
                <a:latin typeface="+mn-lt"/>
              </a:rPr>
              <a:t>Почати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програмувати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на</a:t>
            </a:r>
            <a:r>
              <a:rPr sz="16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Python</a:t>
            </a:r>
            <a:r>
              <a:rPr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легко</a:t>
            </a:r>
            <a:endParaRPr sz="16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46" name="Shape44"/>
          <p:cNvGrpSpPr/>
          <p:nvPr>
            <p:custDataLst>
              <p:tags r:id="rId4"/>
            </p:custDataLst>
          </p:nvPr>
        </p:nvGrpSpPr>
        <p:grpSpPr>
          <a:xfrm>
            <a:off x="818882" y="4206049"/>
            <a:ext cx="864641" cy="532255"/>
            <a:chOff x="-68437" y="3523756"/>
            <a:chExt cx="864641" cy="532255"/>
          </a:xfrm>
        </p:grpSpPr>
        <p:sp>
          <p:nvSpPr>
            <p:cNvPr id="47" name="Shape12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-68437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8" name="Shape14"/>
            <p:cNvPicPr/>
            <p:nvPr>
              <p:custDataLst>
                <p:tags r:id="rId20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83882" y="3622087"/>
              <a:ext cx="360000" cy="335593"/>
            </a:xfrm>
            <a:prstGeom prst="rect">
              <a:avLst/>
            </a:prstGeom>
          </p:spPr>
        </p:pic>
      </p:grpSp>
      <p:sp>
        <p:nvSpPr>
          <p:cNvPr id="49" name="Shape16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771683" y="4106777"/>
            <a:ext cx="1730042" cy="49255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Маленький об’єм 
програмного коду</a:t>
            </a:r>
          </a:p>
        </p:txBody>
      </p:sp>
      <p:grpSp>
        <p:nvGrpSpPr>
          <p:cNvPr id="50" name="Shape45"/>
          <p:cNvGrpSpPr/>
          <p:nvPr>
            <p:custDataLst>
              <p:tags r:id="rId6"/>
            </p:custDataLst>
          </p:nvPr>
        </p:nvGrpSpPr>
        <p:grpSpPr>
          <a:xfrm>
            <a:off x="818882" y="5328071"/>
            <a:ext cx="864641" cy="532255"/>
            <a:chOff x="-68437" y="4645778"/>
            <a:chExt cx="864641" cy="532255"/>
          </a:xfrm>
        </p:grpSpPr>
        <p:sp>
          <p:nvSpPr>
            <p:cNvPr id="51" name="Shape18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-68437" y="4645778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2" name="Shape20"/>
            <p:cNvPicPr/>
            <p:nvPr>
              <p:custDataLst>
                <p:tags r:id="rId18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83882" y="4731905"/>
              <a:ext cx="360000" cy="360000"/>
            </a:xfrm>
            <a:prstGeom prst="rect">
              <a:avLst/>
            </a:prstGeom>
          </p:spPr>
        </p:pic>
      </p:grpSp>
      <p:sp>
        <p:nvSpPr>
          <p:cNvPr id="53" name="Shape22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71683" y="5228798"/>
            <a:ext cx="173004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Висока 
ефективність 
програмного коду</a:t>
            </a:r>
          </a:p>
        </p:txBody>
      </p:sp>
      <p:grpSp>
        <p:nvGrpSpPr>
          <p:cNvPr id="54" name="Shape46"/>
          <p:cNvGrpSpPr/>
          <p:nvPr>
            <p:custDataLst>
              <p:tags r:id="rId8"/>
            </p:custDataLst>
          </p:nvPr>
        </p:nvGrpSpPr>
        <p:grpSpPr>
          <a:xfrm>
            <a:off x="4319701" y="3084028"/>
            <a:ext cx="864641" cy="532255"/>
            <a:chOff x="3432382" y="2401735"/>
            <a:chExt cx="864641" cy="532255"/>
          </a:xfrm>
        </p:grpSpPr>
        <p:sp>
          <p:nvSpPr>
            <p:cNvPr id="55" name="Shape24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3432382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6" name="Shape26"/>
            <p:cNvPicPr/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68470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57" name="Shape28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272502" y="2984756"/>
            <a:ext cx="1561687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розробляються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швидко</a:t>
            </a:r>
            <a:endParaRPr sz="16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58" name="Shape47"/>
          <p:cNvGrpSpPr/>
          <p:nvPr>
            <p:custDataLst>
              <p:tags r:id="rId10"/>
            </p:custDataLst>
          </p:nvPr>
        </p:nvGrpSpPr>
        <p:grpSpPr>
          <a:xfrm>
            <a:off x="4319701" y="4206049"/>
            <a:ext cx="864641" cy="532255"/>
            <a:chOff x="3432382" y="3523756"/>
            <a:chExt cx="864641" cy="532255"/>
          </a:xfrm>
        </p:grpSpPr>
        <p:sp>
          <p:nvSpPr>
            <p:cNvPr id="59" name="Shape30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3432382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60" name="Shape32"/>
            <p:cNvPicPr/>
            <p:nvPr>
              <p:custDataLst>
                <p:tags r:id="rId14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684702" y="3609883"/>
              <a:ext cx="360000" cy="360000"/>
            </a:xfrm>
            <a:prstGeom prst="rect">
              <a:avLst/>
            </a:prstGeom>
          </p:spPr>
        </p:pic>
      </p:grpSp>
      <p:sp>
        <p:nvSpPr>
          <p:cNvPr id="61" name="Shape34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272502" y="4106777"/>
            <a:ext cx="188717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Додатки 
не залежать 
від платформи і ОС</a:t>
            </a:r>
          </a:p>
        </p:txBody>
      </p:sp>
      <p:sp>
        <p:nvSpPr>
          <p:cNvPr id="5" name="Shape48"/>
          <p:cNvSpPr txBox="1"/>
          <p:nvPr>
            <p:custDataLst>
              <p:tags r:id="rId12"/>
            </p:custDataLst>
          </p:nvPr>
        </p:nvSpPr>
        <p:spPr>
          <a:xfrm>
            <a:off x="818882" y="530554"/>
            <a:ext cx="10222012" cy="132959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Переваги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програмування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на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 Python</a:t>
            </a:r>
          </a:p>
        </p:txBody>
      </p:sp>
      <p:pic>
        <p:nvPicPr>
          <p:cNvPr id="1026" name="Picture 2" descr="Человек-программист пишет код и делает веб-дизайн на пк в PNG, SVG">
            <a:extLst>
              <a:ext uri="{FF2B5EF4-FFF2-40B4-BE49-F238E27FC236}">
                <a16:creationId xmlns:a16="http://schemas.microsoft.com/office/drawing/2014/main" id="{B21C4F55-27F0-4BE1-A986-5C73067C2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39" y="1704146"/>
            <a:ext cx="4986742" cy="311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0"/>
          <p:cNvGrpSpPr/>
          <p:nvPr>
            <p:custDataLst>
              <p:tags r:id="rId1"/>
            </p:custDataLst>
          </p:nvPr>
        </p:nvGrpSpPr>
        <p:grpSpPr>
          <a:xfrm>
            <a:off x="620490" y="-426742"/>
            <a:ext cx="9257719" cy="7894749"/>
            <a:chOff x="-14510" y="-1061742"/>
            <a:chExt cx="9257719" cy="7894749"/>
          </a:xfrm>
        </p:grpSpPr>
        <p:grpSp>
          <p:nvGrpSpPr>
            <p:cNvPr id="18" name="Shape1"/>
            <p:cNvGrpSpPr/>
            <p:nvPr>
              <p:custDataLst>
                <p:tags r:id="rId8"/>
              </p:custDataLst>
            </p:nvPr>
          </p:nvGrpSpPr>
          <p:grpSpPr>
            <a:xfrm>
              <a:off x="797291" y="230646"/>
              <a:ext cx="2970947" cy="1841819"/>
              <a:chOff x="797291" y="230646"/>
              <a:chExt cx="2970947" cy="1841819"/>
            </a:xfrm>
          </p:grpSpPr>
          <p:sp>
            <p:nvSpPr>
              <p:cNvPr id="19" name="Shape2"/>
              <p:cNvSpPr/>
              <p:nvPr>
                <p:custDataLst>
                  <p:tags r:id="rId13"/>
                </p:custDataLst>
              </p:nvPr>
            </p:nvSpPr>
            <p:spPr>
              <a:xfrm>
                <a:off x="3420428" y="230646"/>
                <a:ext cx="347809" cy="675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0" name="Shape3">
                <a:extLst>
                  <a:ext uri="{FF2B5EF4-FFF2-40B4-BE49-F238E27FC236}">
                    <a16:creationId xmlns:a16="http://schemas.microsoft.com/office/drawing/2014/main" id="{0BD2218B-9524-9C43-9EBB-28FCFC12D3ED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797291" y="599432"/>
                <a:ext cx="758625" cy="1473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  <p:grpSp>
          <p:nvGrpSpPr>
            <p:cNvPr id="21" name="Shape4"/>
            <p:cNvGrpSpPr/>
            <p:nvPr>
              <p:custDataLst>
                <p:tags r:id="rId9"/>
              </p:custDataLst>
            </p:nvPr>
          </p:nvGrpSpPr>
          <p:grpSpPr>
            <a:xfrm>
              <a:off x="-14510" y="-1061742"/>
              <a:ext cx="9257719" cy="7894750"/>
              <a:chOff x="-14510" y="-1061742"/>
              <a:chExt cx="9257719" cy="7894750"/>
            </a:xfrm>
          </p:grpSpPr>
          <p:sp>
            <p:nvSpPr>
              <p:cNvPr id="22" name="Shape5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1678793" y="5275945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/>
              </a:p>
            </p:txBody>
          </p:sp>
          <p:sp>
            <p:nvSpPr>
              <p:cNvPr id="23" name="Shape6"/>
              <p:cNvSpPr/>
              <p:nvPr>
                <p:custDataLst>
                  <p:tags r:id="rId11"/>
                </p:custDataLst>
              </p:nvPr>
            </p:nvSpPr>
            <p:spPr>
              <a:xfrm>
                <a:off x="441074" y="5177703"/>
                <a:ext cx="852498" cy="1655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4" name="Shape7">
                <a:extLst>
                  <a:ext uri="{FF2B5EF4-FFF2-40B4-BE49-F238E27FC236}">
                    <a16:creationId xmlns:a16="http://schemas.microsoft.com/office/drawing/2014/main" id="{D29901FC-ECE8-3B4F-940C-60DC8850F74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14510" y="-1061742"/>
                <a:ext cx="1678995" cy="326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</p:grpSp>
      <p:grpSp>
        <p:nvGrpSpPr>
          <p:cNvPr id="10" name="Shape9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12" name="Shape10"/>
            <p:cNvPicPr/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3" name="Shape11">
            <a:extLst>
              <a:ext uri="{FF2B5EF4-FFF2-40B4-BE49-F238E27FC236}">
                <a16:creationId xmlns:a16="http://schemas.microsoft.com/office/drawing/2014/main" id="{3BDB0DD0-CC4C-4BB0-A19D-1A20610F9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70571" y="3145128"/>
            <a:ext cx="6650860" cy="1329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Тема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уроку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: 
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змінні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й 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платформа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3078" name="Picture 6" descr="39,137 Programming Platform Icons - Free in SVG, PNG, ICO - IconScout">
            <a:extLst>
              <a:ext uri="{FF2B5EF4-FFF2-40B4-BE49-F238E27FC236}">
                <a16:creationId xmlns:a16="http://schemas.microsoft.com/office/drawing/2014/main" id="{2B2F6542-A9EB-4C87-B5CB-6EE2DB8A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430" y="4788694"/>
            <a:ext cx="1748294" cy="174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6,167 Coding Illustrations - Free in SVG, PNG, EPS - IconScout">
            <a:extLst>
              <a:ext uri="{FF2B5EF4-FFF2-40B4-BE49-F238E27FC236}">
                <a16:creationId xmlns:a16="http://schemas.microsoft.com/office/drawing/2014/main" id="{9B4BD545-CB92-4C13-8745-0FFEB708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436" y="-515470"/>
            <a:ext cx="3260122" cy="32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hape2">
            <a:extLst>
              <a:ext uri="{FF2B5EF4-FFF2-40B4-BE49-F238E27FC236}">
                <a16:creationId xmlns:a16="http://schemas.microsoft.com/office/drawing/2014/main" id="{86CEC2DF-3197-41BB-9232-F1AD39D327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08228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6" name="Shape2">
            <a:extLst>
              <a:ext uri="{FF2B5EF4-FFF2-40B4-BE49-F238E27FC236}">
                <a16:creationId xmlns:a16="http://schemas.microsoft.com/office/drawing/2014/main" id="{E9FB6FF5-51D1-45F3-9111-B6A6B7776E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0276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7" name="Shape2">
            <a:extLst>
              <a:ext uri="{FF2B5EF4-FFF2-40B4-BE49-F238E27FC236}">
                <a16:creationId xmlns:a16="http://schemas.microsoft.com/office/drawing/2014/main" id="{E0F765B1-99EB-4039-B67A-F1AB7631CF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263430" y="2964251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C04F842-2CD8-432C-8A49-7FE9779EC5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0B2758D-BDE6-4A0C-8780-38586BE0A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102" name="Picture 6" descr="Table Images (HD) - Download Royalty-Free Table Pictures">
            <a:extLst>
              <a:ext uri="{FF2B5EF4-FFF2-40B4-BE49-F238E27FC236}">
                <a16:creationId xmlns:a16="http://schemas.microsoft.com/office/drawing/2014/main" id="{E6C98CF6-C140-4A9F-B8A1-C75FED3D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0424" cy="81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5E7EF-44AA-405E-A2EE-4ABB72E280FC}"/>
              </a:ext>
            </a:extLst>
          </p:cNvPr>
          <p:cNvSpPr txBox="1"/>
          <p:nvPr/>
        </p:nvSpPr>
        <p:spPr>
          <a:xfrm>
            <a:off x="0" y="2765412"/>
            <a:ext cx="12260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План заняття</a:t>
            </a:r>
          </a:p>
        </p:txBody>
      </p:sp>
    </p:spTree>
    <p:extLst>
      <p:ext uri="{BB962C8B-B14F-4D97-AF65-F5344CB8AC3E}">
        <p14:creationId xmlns:p14="http://schemas.microsoft.com/office/powerpoint/2010/main" val="13262074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6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heme/theme1.xml><?xml version="1.0" encoding="utf-8"?>
<a:theme xmlns:a="http://schemas.openxmlformats.org/drawingml/2006/main" name="Уголки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10158</TotalTime>
  <Words>1241</Words>
  <Application>Microsoft Office PowerPoint</Application>
  <PresentationFormat>Широкоэкранный</PresentationFormat>
  <Paragraphs>165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6" baseType="lpstr">
      <vt:lpstr>Arial</vt:lpstr>
      <vt:lpstr>Bahnschrift SemiBold SemiConden</vt:lpstr>
      <vt:lpstr>Calibri</vt:lpstr>
      <vt:lpstr>Comfortaa</vt:lpstr>
      <vt:lpstr>Comic Sans MS</vt:lpstr>
      <vt:lpstr>Franklin Gothic Book</vt:lpstr>
      <vt:lpstr>Garamond</vt:lpstr>
      <vt:lpstr>Inter</vt:lpstr>
      <vt:lpstr>Play</vt:lpstr>
      <vt:lpstr>Space Grotesk SemiBold</vt:lpstr>
      <vt:lpstr>Trebuchet MS</vt:lpstr>
      <vt:lpstr>Verdana</vt:lpstr>
      <vt:lpstr>Verdana</vt:lpstr>
      <vt:lpstr>Уголки</vt:lpstr>
      <vt:lpstr>Презентация PowerPoint</vt:lpstr>
      <vt:lpstr>Я - Ростислав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Інформатика, математика, фізика та інші науки використовують величини.</vt:lpstr>
      <vt:lpstr>Презентация PowerPoint</vt:lpstr>
      <vt:lpstr>ПРОСТІ ТИПИ ЗМІННИХ </vt:lpstr>
      <vt:lpstr>ПРОСТІ ТИПИ ЗМІННИХ </vt:lpstr>
      <vt:lpstr>Перетворення типів даних</vt:lpstr>
      <vt:lpstr>Перетворення типів даних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Шейко Ростислав Олександрович</dc:creator>
  <cp:lastModifiedBy>Шейко Ростислав Олександрович</cp:lastModifiedBy>
  <cp:revision>147</cp:revision>
  <dcterms:created xsi:type="dcterms:W3CDTF">2023-09-05T10:15:32Z</dcterms:created>
  <dcterms:modified xsi:type="dcterms:W3CDTF">2024-08-08T23:49:39Z</dcterms:modified>
</cp:coreProperties>
</file>